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331" r:id="rId3"/>
    <p:sldId id="311" r:id="rId4"/>
    <p:sldId id="307" r:id="rId5"/>
    <p:sldId id="262" r:id="rId6"/>
    <p:sldId id="318" r:id="rId7"/>
    <p:sldId id="320" r:id="rId8"/>
    <p:sldId id="330" r:id="rId9"/>
    <p:sldId id="317" r:id="rId10"/>
    <p:sldId id="323" r:id="rId11"/>
    <p:sldId id="324" r:id="rId12"/>
    <p:sldId id="325" r:id="rId13"/>
    <p:sldId id="316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vito" initials="G" lastIdx="1" clrIdx="0">
    <p:extLst>
      <p:ext uri="{19B8F6BF-5375-455C-9EA6-DF929625EA0E}">
        <p15:presenceInfo xmlns:p15="http://schemas.microsoft.com/office/powerpoint/2012/main" userId="Gianvit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118" autoAdjust="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2202293246638644E-2"/>
          <c:y val="0"/>
          <c:w val="0.94535920941777241"/>
          <c:h val="0.87856925550871401"/>
        </c:manualLayout>
      </c:layout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25400">
                <a:solidFill>
                  <a:schemeClr val="accent6"/>
                </a:solidFill>
              </a:ln>
              <a:effectLst/>
              <a:sp3d contourW="25400">
                <a:contourClr>
                  <a:schemeClr val="accent6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358-45AD-BF08-947154CAA85C}"/>
              </c:ext>
            </c:extLst>
          </c:dPt>
          <c:dPt>
            <c:idx val="1"/>
            <c:bubble3D val="0"/>
            <c:explosion val="37"/>
            <c:spPr>
              <a:solidFill>
                <a:srgbClr val="C00000"/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  <a:effectLst/>
              <a:sp3d contourW="25400">
                <a:contourClr>
                  <a:schemeClr val="accent2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358-45AD-BF08-947154CAA85C}"/>
              </c:ext>
            </c:extLst>
          </c:dPt>
          <c:cat>
            <c:strRef>
              <c:f>Foglio1!$A$2:$A$3</c:f>
              <c:strCache>
                <c:ptCount val="2"/>
                <c:pt idx="0">
                  <c:v>1° trim.</c:v>
                </c:pt>
                <c:pt idx="1">
                  <c:v>2° trim.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4033</c:v>
                </c:pt>
                <c:pt idx="1">
                  <c:v>11195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358-45AD-BF08-947154CAA8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C36D4-07F4-4D0D-8F4A-7AA8EE127FA8}" type="datetimeFigureOut">
              <a:rPr lang="it-IT" smtClean="0"/>
              <a:t>09/10/2019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4F4FFA-A622-4BEC-8C9C-9427874BDB5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7321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F4FFA-A622-4BEC-8C9C-9427874BDB5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9351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1DCD38-39F0-4788-AE30-F7B604A12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99CB4BE-0D24-4B51-A0F4-E7A6752614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C6C7C6-829C-4B06-A23D-C58D1FACF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18 Luglio, 2019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963031B-0B0E-4FD6-9045-D9651219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Gianvito Losapio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E50467-0BCF-4246-B7C0-B00EC4B2F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06E7-2E0C-493F-9D14-81B16F0D72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4028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FE149A-0A6A-44AA-9F17-04FE97BE4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B2BD12D-CC87-491A-AC8A-8E3CF413C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E27C13-20F4-4150-99BC-10042E28C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18 Luglio, 2019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E8FBBC-9556-40C4-B3AE-4B4CD8D8F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Gianvito Losapio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CDBD75F-9C81-4101-B61A-224A73D8B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06E7-2E0C-493F-9D14-81B16F0D72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314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0D31A97-EEF0-401C-98BC-F5137A07DE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4623838-7C08-4387-ABD6-C19541312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FA4F95-99EF-42AB-9E94-9AE61AF52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18 Luglio, 2019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CA808F-54E9-4252-8AB0-50211EAC3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Gianvito Losapio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0BAB62-595B-489B-8380-098625E18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06E7-2E0C-493F-9D14-81B16F0D72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539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3D2493-A316-4724-9358-83C5E98E7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88194F-10B5-4748-BB29-72952B60F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7594F3-EB93-4B2D-8CBC-A5A50399B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18 Luglio, 2019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B1642EF-D980-40F7-9281-19CD07D8B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Gianvito Losapio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CC71D5D-EAB6-4279-96B0-EF391BE2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06E7-2E0C-493F-9D14-81B16F0D72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736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9F1A2A-1C43-46CC-B3B5-26FFF9DC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9CE8663-E2D0-4502-9E36-D8A5FB12F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5F9B35-D3B6-4A17-B8DA-62EA0C01C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18 Luglio, 2019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26072D-7C34-42A5-A290-CE43B50D2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Gianvito Losapio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5484D68-1584-4037-AEA2-364D55434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06E7-2E0C-493F-9D14-81B16F0D72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567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800A3D-E709-4258-986D-A50D31E7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60C4E0A-1423-403B-9009-7F90BCE2A8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6AF9B9D-426C-48C2-BB30-F0F5CAA3C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19D4CB-64C4-4884-8FEB-364D0F061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18 Luglio, 2019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246350-59CA-4D99-907B-22CC219E6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Gianvito Losapio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E8CC79-DB34-4EE2-8091-712F1A30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06E7-2E0C-493F-9D14-81B16F0D72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5061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80CA9C-6CDE-493B-AFF0-6F3FF945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DA0808-A1D5-4CEA-A875-C2861758C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41D54E7-4232-4DBF-8B7F-D4333FAE0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441D182-5800-4551-B939-F809F0987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9B6686D-A2DF-461C-9BA0-EE1C23797F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74E4507-C683-4BD0-B46E-681BE2B97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18 Luglio, 2019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136B5DA-62C6-48C6-89CE-6464AB312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Gianvito Losapio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389A3E4-C9CC-404C-954E-EEB288BB8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06E7-2E0C-493F-9D14-81B16F0D72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4204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A26B46-274B-46EC-851D-BA7CA69E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5584CF5-E80E-41D9-B02A-184931119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18 Luglio, 2019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12FA770-52F0-4D76-BFCF-DB36CD4F2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Gianvito Losapio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030E899-6292-4F17-931C-8E34BC8CA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06E7-2E0C-493F-9D14-81B16F0D72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3828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59E7713-B92F-4281-8635-92E2598B4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18 Luglio, 2019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E9A0424-0707-493F-B332-96760CFB0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Gianvito Losapio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1E4A0E-3CE5-4C1A-8893-23769483C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06E7-2E0C-493F-9D14-81B16F0D72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7141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0D117C-BFB8-4302-A6F5-DE8636B33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EC1526-4447-4014-921E-D4F0D89F4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23B8BFB-19D1-43D6-BE40-223F38CFD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9096168-B0D2-40B2-8B68-02F4A461C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18 Luglio, 2019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0121BF1-92C2-4B01-A020-86D5579CE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Gianvito Losapio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8627D6E-6C72-4644-9852-8D2A4647A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06E7-2E0C-493F-9D14-81B16F0D72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440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44CAAE-5D78-4343-936E-F2ABB99BF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5B27BB3-8264-496F-8FF2-9620F677F0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0B3E0A5-AF95-4229-9529-1138E1A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8E2A7DF-758C-454C-952F-6284D6FD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18 Luglio, 2019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B6B584F-1C3A-40A7-8207-6AE44782A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Gianvito Losapio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354F786-72A6-4557-90F0-8EECAD80A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E06E7-2E0C-493F-9D14-81B16F0D72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1355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A63F19F-65A5-44A8-858C-C1CABF0F0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2CF96C8-9E59-49B6-8DBC-82B8FB427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508CCA-BA57-4BEA-B031-15B9033A76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18 Luglio, 2019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F71BC2-C7AC-44BD-A9A6-4FF41C5B3B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Gianvito Losapio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A0EFBF-E98A-47D6-A0D4-31E730813F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E06E7-2E0C-493F-9D14-81B16F0D72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9395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13" Type="http://schemas.openxmlformats.org/officeDocument/2006/relationships/chart" Target="../charts/chart1.xml"/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12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11" Type="http://schemas.openxmlformats.org/officeDocument/2006/relationships/image" Target="../media/image47.jpg"/><Relationship Id="rId5" Type="http://schemas.openxmlformats.org/officeDocument/2006/relationships/image" Target="../media/image41.jpg"/><Relationship Id="rId10" Type="http://schemas.openxmlformats.org/officeDocument/2006/relationships/image" Target="../media/image46.jpg"/><Relationship Id="rId4" Type="http://schemas.openxmlformats.org/officeDocument/2006/relationships/image" Target="../media/image40.jpg"/><Relationship Id="rId9" Type="http://schemas.openxmlformats.org/officeDocument/2006/relationships/image" Target="../media/image4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28.pn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12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11" Type="http://schemas.openxmlformats.org/officeDocument/2006/relationships/image" Target="../media/image27.jpg"/><Relationship Id="rId5" Type="http://schemas.openxmlformats.org/officeDocument/2006/relationships/image" Target="../media/image21.jpg"/><Relationship Id="rId10" Type="http://schemas.openxmlformats.org/officeDocument/2006/relationships/image" Target="../media/image26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Relationship Id="rId1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3.jpg"/><Relationship Id="rId7" Type="http://schemas.openxmlformats.org/officeDocument/2006/relationships/image" Target="../media/image3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17.jpg"/><Relationship Id="rId4" Type="http://schemas.openxmlformats.org/officeDocument/2006/relationships/image" Target="../media/image34.jpeg"/><Relationship Id="rId9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08C4D6-62FF-4A7B-84A1-CD7353A9E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6" y="43627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Tecniche di Deep Learning</a:t>
            </a:r>
            <a:br>
              <a:rPr lang="it-IT" b="1" dirty="0"/>
            </a:br>
            <a:r>
              <a:rPr lang="it-IT" b="1" dirty="0"/>
              <a:t>e Object Detection per la</a:t>
            </a:r>
            <a:br>
              <a:rPr lang="it-IT" b="1" dirty="0"/>
            </a:br>
            <a:r>
              <a:rPr lang="it-IT" b="1" dirty="0"/>
              <a:t>foto-identificazione dei cetacei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51A6049-FC7A-46FE-97DE-CA7467C8D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6" y="3276476"/>
            <a:ext cx="9144000" cy="593377"/>
          </a:xfrm>
        </p:spPr>
        <p:txBody>
          <a:bodyPr>
            <a:noAutofit/>
          </a:bodyPr>
          <a:lstStyle/>
          <a:p>
            <a:r>
              <a:rPr lang="it-IT" sz="4000" dirty="0">
                <a:latin typeface="+mj-lt"/>
              </a:rPr>
              <a:t>Gianvito Losapio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F6FF9D-87F9-47FC-BBD9-96ACF75EE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829" y="93306"/>
            <a:ext cx="1808064" cy="786734"/>
          </a:xfrm>
          <a:prstGeom prst="rect">
            <a:avLst/>
          </a:prstGeom>
        </p:spPr>
      </p:pic>
      <p:sp>
        <p:nvSpPr>
          <p:cNvPr id="6" name="Sottotitolo 2">
            <a:extLst>
              <a:ext uri="{FF2B5EF4-FFF2-40B4-BE49-F238E27FC236}">
                <a16:creationId xmlns:a16="http://schemas.microsoft.com/office/drawing/2014/main" id="{43B06486-6D36-41E9-B4DF-B82B5E0C8D91}"/>
              </a:ext>
            </a:extLst>
          </p:cNvPr>
          <p:cNvSpPr txBox="1">
            <a:spLocks/>
          </p:cNvSpPr>
          <p:nvPr/>
        </p:nvSpPr>
        <p:spPr>
          <a:xfrm>
            <a:off x="924748" y="4087762"/>
            <a:ext cx="10342485" cy="786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000" dirty="0">
                <a:latin typeface="+mj-lt"/>
              </a:rPr>
              <a:t>Laurea Triennale in Ingegneria Informatica e dell’Automazione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58A1A500-9EBD-43AF-B0A9-21ADB0A2E20E}"/>
              </a:ext>
            </a:extLst>
          </p:cNvPr>
          <p:cNvSpPr txBox="1">
            <a:spLocks/>
          </p:cNvSpPr>
          <p:nvPr/>
        </p:nvSpPr>
        <p:spPr>
          <a:xfrm>
            <a:off x="3141812" y="4746812"/>
            <a:ext cx="5908355" cy="484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+mj-lt"/>
              </a:rPr>
              <a:t>Tesi di Laurea in Calcolo Numerico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5FE0C638-54D8-4CF8-A4A1-7225367133C6}"/>
              </a:ext>
            </a:extLst>
          </p:cNvPr>
          <p:cNvCxnSpPr/>
          <p:nvPr/>
        </p:nvCxnSpPr>
        <p:spPr>
          <a:xfrm>
            <a:off x="1279549" y="3058566"/>
            <a:ext cx="96328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ottotitolo 2">
            <a:extLst>
              <a:ext uri="{FF2B5EF4-FFF2-40B4-BE49-F238E27FC236}">
                <a16:creationId xmlns:a16="http://schemas.microsoft.com/office/drawing/2014/main" id="{32A5465B-E9E7-413A-8085-DF25FDC9AD77}"/>
              </a:ext>
            </a:extLst>
          </p:cNvPr>
          <p:cNvSpPr txBox="1">
            <a:spLocks/>
          </p:cNvSpPr>
          <p:nvPr/>
        </p:nvSpPr>
        <p:spPr>
          <a:xfrm>
            <a:off x="4082350" y="5599812"/>
            <a:ext cx="4027283" cy="5933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dirty="0">
                <a:latin typeface="+mj-lt"/>
              </a:rPr>
              <a:t>Relatore: Prof. Tiziano Politi</a:t>
            </a:r>
          </a:p>
        </p:txBody>
      </p:sp>
      <p:sp>
        <p:nvSpPr>
          <p:cNvPr id="11" name="Sottotitolo 2">
            <a:extLst>
              <a:ext uri="{FF2B5EF4-FFF2-40B4-BE49-F238E27FC236}">
                <a16:creationId xmlns:a16="http://schemas.microsoft.com/office/drawing/2014/main" id="{A6F7E2C3-3525-4B42-8582-83ED395A6AAD}"/>
              </a:ext>
            </a:extLst>
          </p:cNvPr>
          <p:cNvSpPr txBox="1">
            <a:spLocks/>
          </p:cNvSpPr>
          <p:nvPr/>
        </p:nvSpPr>
        <p:spPr>
          <a:xfrm>
            <a:off x="4082350" y="5969600"/>
            <a:ext cx="4027283" cy="593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 dirty="0">
                <a:latin typeface="+mj-lt"/>
              </a:rPr>
              <a:t>Correlatore: Dott. Vito Renò</a:t>
            </a:r>
          </a:p>
        </p:txBody>
      </p:sp>
      <p:sp>
        <p:nvSpPr>
          <p:cNvPr id="12" name="Sottotitolo 2">
            <a:extLst>
              <a:ext uri="{FF2B5EF4-FFF2-40B4-BE49-F238E27FC236}">
                <a16:creationId xmlns:a16="http://schemas.microsoft.com/office/drawing/2014/main" id="{7C12EF36-EDF6-4F9E-ACD0-3153DD4B9747}"/>
              </a:ext>
            </a:extLst>
          </p:cNvPr>
          <p:cNvSpPr txBox="1">
            <a:spLocks/>
          </p:cNvSpPr>
          <p:nvPr/>
        </p:nvSpPr>
        <p:spPr>
          <a:xfrm>
            <a:off x="4082352" y="6561311"/>
            <a:ext cx="4027283" cy="593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>
                <a:latin typeface="+mj-lt"/>
              </a:rPr>
              <a:t>10 Ottobre 2019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29E0780-41D6-48D9-9A95-0A8DEA44BBC4}"/>
              </a:ext>
            </a:extLst>
          </p:cNvPr>
          <p:cNvSpPr/>
          <p:nvPr/>
        </p:nvSpPr>
        <p:spPr>
          <a:xfrm>
            <a:off x="4591250" y="5112858"/>
            <a:ext cx="300947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it-IT" dirty="0">
                <a:latin typeface="+mj-lt"/>
              </a:rPr>
              <a:t>Anno Accademico 2018 - 2019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FB068B0-EF93-449F-A196-F9189CBFE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9" y="93306"/>
            <a:ext cx="1808064" cy="86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0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EFA22-703B-40B0-AC55-A870EDF1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47" y="171773"/>
            <a:ext cx="10645380" cy="823220"/>
          </a:xfrm>
        </p:spPr>
        <p:txBody>
          <a:bodyPr>
            <a:normAutofit/>
          </a:bodyPr>
          <a:lstStyle/>
          <a:p>
            <a:r>
              <a:rPr lang="it-IT" sz="4000" dirty="0"/>
              <a:t>Classificazione: rete neurale convoluzionale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6ED79C0-8A4B-470C-8302-93A1AC1FA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75" y="171773"/>
            <a:ext cx="751421" cy="744287"/>
          </a:xfr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E8F10AB-E0C0-4718-A590-08A2668EDCC0}"/>
              </a:ext>
            </a:extLst>
          </p:cNvPr>
          <p:cNvCxnSpPr/>
          <p:nvPr/>
        </p:nvCxnSpPr>
        <p:spPr>
          <a:xfrm>
            <a:off x="410547" y="915094"/>
            <a:ext cx="105622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18BAC290-C029-4D2B-98BA-8EE1A96A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9596" y="6492873"/>
            <a:ext cx="2743200" cy="365125"/>
          </a:xfrm>
        </p:spPr>
        <p:txBody>
          <a:bodyPr/>
          <a:lstStyle/>
          <a:p>
            <a:fld id="{07EE06E7-2E0C-493F-9D14-81B16F0D7212}" type="slidenum">
              <a:rPr lang="it-IT" smtClean="0">
                <a:solidFill>
                  <a:schemeClr val="tx1"/>
                </a:solidFill>
              </a:rPr>
              <a:t>10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D7B9923C-FF79-4A46-B1A8-44FC952E7F7E}"/>
              </a:ext>
            </a:extLst>
          </p:cNvPr>
          <p:cNvSpPr txBox="1">
            <a:spLocks/>
          </p:cNvSpPr>
          <p:nvPr/>
        </p:nvSpPr>
        <p:spPr>
          <a:xfrm>
            <a:off x="410547" y="64928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1"/>
                </a:solidFill>
              </a:rPr>
              <a:t>Gianvito Losapio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B9E4752-9B98-4DC6-9F12-7CC25D8695DB}"/>
              </a:ext>
            </a:extLst>
          </p:cNvPr>
          <p:cNvSpPr txBox="1"/>
          <p:nvPr/>
        </p:nvSpPr>
        <p:spPr>
          <a:xfrm>
            <a:off x="410547" y="994993"/>
            <a:ext cx="10562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b="1" dirty="0"/>
              <a:t>Necessità di una fase di classificazione</a:t>
            </a:r>
            <a:r>
              <a:rPr lang="it-IT" sz="2000" dirty="0"/>
              <a:t>: pur migliorando le fasi iniziali, il risultato complessivo è costituito mediamente da un numero di ritagli che non contengono pinne almeno pari a quelli che ne contengono.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5EAAC97-E26F-489A-A05A-4059C1EE5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974" y="2823880"/>
            <a:ext cx="9163792" cy="358909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64C9624-CEB2-462B-B2AF-19B847B47B3E}"/>
              </a:ext>
            </a:extLst>
          </p:cNvPr>
          <p:cNvSpPr txBox="1"/>
          <p:nvPr/>
        </p:nvSpPr>
        <p:spPr>
          <a:xfrm>
            <a:off x="410546" y="2010656"/>
            <a:ext cx="10562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/>
              <a:t>INPUT--&gt; [CONV -&gt; RELU -&gt; CONV -&gt; RELU -&gt; MAXPOOL] * 3 --&gt; [FC -&gt; RELU] * 2 --&gt; FC</a:t>
            </a:r>
            <a:br>
              <a:rPr lang="it-IT" sz="2000" dirty="0"/>
            </a:br>
            <a:r>
              <a:rPr lang="it-IT" sz="2000" dirty="0"/>
              <a:t>con filtri di dimensione 3x3 e dimezzamento delle dimensioni mediante max pooling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C9D7FB7-A558-4DC0-8CCC-337C69D272FD}"/>
              </a:ext>
            </a:extLst>
          </p:cNvPr>
          <p:cNvSpPr txBox="1"/>
          <p:nvPr/>
        </p:nvSpPr>
        <p:spPr>
          <a:xfrm>
            <a:off x="2967096" y="5868544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Dimensioni:   ̴6.4 MB (  ̴1.6M parametri)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B1A6D55-AF24-499D-9A2B-3B3E5248715F}"/>
              </a:ext>
            </a:extLst>
          </p:cNvPr>
          <p:cNvSpPr txBox="1"/>
          <p:nvPr/>
        </p:nvSpPr>
        <p:spPr>
          <a:xfrm>
            <a:off x="6988750" y="5863007"/>
            <a:ext cx="309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Memoria </a:t>
            </a:r>
            <a:r>
              <a:rPr lang="it-IT" i="1" dirty="0"/>
              <a:t>forward pass</a:t>
            </a:r>
            <a:r>
              <a:rPr lang="it-IT" dirty="0"/>
              <a:t>:   ̴7 MB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835D434-52F6-4B77-B42C-4F4A764594F3}"/>
              </a:ext>
            </a:extLst>
          </p:cNvPr>
          <p:cNvSpPr txBox="1"/>
          <p:nvPr/>
        </p:nvSpPr>
        <p:spPr>
          <a:xfrm>
            <a:off x="2601746" y="6186279"/>
            <a:ext cx="8254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[Karpathy A., </a:t>
            </a:r>
            <a:r>
              <a:rPr lang="it-IT" i="1" dirty="0"/>
              <a:t>Stanford University Class CS231n</a:t>
            </a:r>
            <a:r>
              <a:rPr lang="it-IT" dirty="0"/>
              <a:t>, Spring 2018: http://cs231n.github.io]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2811406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EFA22-703B-40B0-AC55-A870EDF1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47" y="171773"/>
            <a:ext cx="10645380" cy="823220"/>
          </a:xfrm>
        </p:spPr>
        <p:txBody>
          <a:bodyPr>
            <a:normAutofit/>
          </a:bodyPr>
          <a:lstStyle/>
          <a:p>
            <a:r>
              <a:rPr lang="it-IT" sz="4000" dirty="0"/>
              <a:t>Classificazione: rete neurale convoluzionale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6ED79C0-8A4B-470C-8302-93A1AC1FA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75" y="171773"/>
            <a:ext cx="751421" cy="744287"/>
          </a:xfr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E8F10AB-E0C0-4718-A590-08A2668EDCC0}"/>
              </a:ext>
            </a:extLst>
          </p:cNvPr>
          <p:cNvCxnSpPr/>
          <p:nvPr/>
        </p:nvCxnSpPr>
        <p:spPr>
          <a:xfrm>
            <a:off x="410547" y="915094"/>
            <a:ext cx="105622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18BAC290-C029-4D2B-98BA-8EE1A96A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9596" y="6492873"/>
            <a:ext cx="2743200" cy="365125"/>
          </a:xfrm>
        </p:spPr>
        <p:txBody>
          <a:bodyPr/>
          <a:lstStyle/>
          <a:p>
            <a:fld id="{07EE06E7-2E0C-493F-9D14-81B16F0D7212}" type="slidenum">
              <a:rPr lang="it-IT" smtClean="0">
                <a:solidFill>
                  <a:schemeClr val="tx1"/>
                </a:solidFill>
              </a:rPr>
              <a:t>11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D7B9923C-FF79-4A46-B1A8-44FC952E7F7E}"/>
              </a:ext>
            </a:extLst>
          </p:cNvPr>
          <p:cNvSpPr txBox="1">
            <a:spLocks/>
          </p:cNvSpPr>
          <p:nvPr/>
        </p:nvSpPr>
        <p:spPr>
          <a:xfrm>
            <a:off x="410547" y="64928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1"/>
                </a:solidFill>
              </a:rPr>
              <a:t>Gianvito Losapio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B9E4752-9B98-4DC6-9F12-7CC25D8695DB}"/>
              </a:ext>
            </a:extLst>
          </p:cNvPr>
          <p:cNvSpPr txBox="1"/>
          <p:nvPr/>
        </p:nvSpPr>
        <p:spPr>
          <a:xfrm>
            <a:off x="410547" y="994993"/>
            <a:ext cx="10562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/>
              <a:t>Dimensione del dataset: </a:t>
            </a:r>
            <a:r>
              <a:rPr lang="it-IT" sz="2400" dirty="0"/>
              <a:t>15.228</a:t>
            </a:r>
            <a:r>
              <a:rPr lang="it-IT" sz="2000" dirty="0"/>
              <a:t> ritagli manualmente etichettati (scatti nel Golfo di Taranto)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64C9624-CEB2-462B-B2AF-19B847B47B3E}"/>
              </a:ext>
            </a:extLst>
          </p:cNvPr>
          <p:cNvSpPr txBox="1"/>
          <p:nvPr/>
        </p:nvSpPr>
        <p:spPr>
          <a:xfrm>
            <a:off x="410540" y="4755992"/>
            <a:ext cx="10562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b="1" dirty="0"/>
              <a:t>Addestramento</a:t>
            </a:r>
            <a:r>
              <a:rPr lang="it-IT" sz="2000" dirty="0"/>
              <a:t> eseguito con il metodo </a:t>
            </a:r>
            <a:r>
              <a:rPr lang="it-IT" sz="2000" i="1" dirty="0" err="1"/>
              <a:t>stochastic</a:t>
            </a:r>
            <a:r>
              <a:rPr lang="it-IT" sz="2000" i="1" dirty="0"/>
              <a:t> </a:t>
            </a:r>
            <a:r>
              <a:rPr lang="it-IT" sz="2000" i="1" dirty="0" err="1"/>
              <a:t>gradient</a:t>
            </a:r>
            <a:r>
              <a:rPr lang="it-IT" sz="2000" i="1" dirty="0"/>
              <a:t> </a:t>
            </a:r>
            <a:r>
              <a:rPr lang="it-IT" sz="2000" i="1" dirty="0" err="1"/>
              <a:t>descent</a:t>
            </a:r>
            <a:r>
              <a:rPr lang="it-IT" sz="2000" i="1" dirty="0"/>
              <a:t> with </a:t>
            </a:r>
            <a:r>
              <a:rPr lang="it-IT" sz="2000" i="1" dirty="0" err="1"/>
              <a:t>momentum</a:t>
            </a:r>
            <a:r>
              <a:rPr lang="it-IT" sz="2000" dirty="0"/>
              <a:t>, con dimensione del </a:t>
            </a:r>
            <a:r>
              <a:rPr lang="it-IT" sz="2000" i="1" dirty="0" err="1"/>
              <a:t>minibatch</a:t>
            </a:r>
            <a:r>
              <a:rPr lang="it-IT" sz="2000" dirty="0"/>
              <a:t> pari a 20, numero di epoche pari a 30 e </a:t>
            </a:r>
            <a:r>
              <a:rPr lang="it-IT" sz="2000" i="1" dirty="0"/>
              <a:t>learning rate </a:t>
            </a:r>
            <a:r>
              <a:rPr lang="it-IT" sz="2000" dirty="0"/>
              <a:t>iniziale pari a 0.0003.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272B938-CE2C-42E9-A102-D879E2BA0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294" y="2629224"/>
            <a:ext cx="1243085" cy="90725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C8C5A2D-26AE-477C-BF47-71E563646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216" y="1668158"/>
            <a:ext cx="952912" cy="87012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2386E12-7464-4E55-9C07-D9A480152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67042" y="2653040"/>
            <a:ext cx="1039503" cy="87924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7E161F3B-FF40-48DB-8700-1AD24DF55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29060" y="1677322"/>
            <a:ext cx="1094068" cy="87924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136322A1-D2D7-4961-BBF5-9F7A311491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25" y="2683542"/>
            <a:ext cx="906363" cy="818244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B9534F58-15DA-4748-BEE0-F796DAA516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32" y="1660236"/>
            <a:ext cx="952912" cy="93721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9A260FD4-D0B1-43AC-977D-EE6333C5FB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1" y="1677322"/>
            <a:ext cx="854781" cy="935738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4D46931F-8ED6-45A5-981B-41EF6C61A9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65" y="2680630"/>
            <a:ext cx="1243085" cy="41203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531B89FB-5556-4802-84A8-72503CB393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04" y="1752782"/>
            <a:ext cx="997874" cy="841658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45DD493D-5522-4361-BB05-7E1FDA673A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012" y="1668158"/>
            <a:ext cx="1243085" cy="874997"/>
          </a:xfrm>
          <a:prstGeom prst="rect">
            <a:avLst/>
          </a:prstGeom>
        </p:spPr>
      </p:pic>
      <p:graphicFrame>
        <p:nvGraphicFramePr>
          <p:cNvPr id="35" name="Grafico 34">
            <a:extLst>
              <a:ext uri="{FF2B5EF4-FFF2-40B4-BE49-F238E27FC236}">
                <a16:creationId xmlns:a16="http://schemas.microsoft.com/office/drawing/2014/main" id="{52C95EEB-51B9-48D9-A671-F153726FF8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9970888"/>
              </p:ext>
            </p:extLst>
          </p:nvPr>
        </p:nvGraphicFramePr>
        <p:xfrm>
          <a:off x="3189305" y="1554414"/>
          <a:ext cx="5208162" cy="2325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DDAFC7E-328A-49FA-9F00-390496D7E1C0}"/>
              </a:ext>
            </a:extLst>
          </p:cNvPr>
          <p:cNvSpPr txBox="1"/>
          <p:nvPr/>
        </p:nvSpPr>
        <p:spPr>
          <a:xfrm>
            <a:off x="6007533" y="1815078"/>
            <a:ext cx="8528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dirty="0">
                <a:solidFill>
                  <a:schemeClr val="bg1"/>
                </a:solidFill>
              </a:rPr>
              <a:t>4033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26E7CC3-8973-4D2D-AA08-45FA049F9DAD}"/>
              </a:ext>
            </a:extLst>
          </p:cNvPr>
          <p:cNvSpPr txBox="1"/>
          <p:nvPr/>
        </p:nvSpPr>
        <p:spPr>
          <a:xfrm>
            <a:off x="6903181" y="1538137"/>
            <a:ext cx="109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6"/>
                </a:solidFill>
              </a:rPr>
              <a:t>Pinna</a:t>
            </a:r>
            <a:endParaRPr lang="it-IT" sz="4000" dirty="0">
              <a:solidFill>
                <a:schemeClr val="accent6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E5AB0C2C-F8CC-47AE-8E69-CBFA5C2185A4}"/>
              </a:ext>
            </a:extLst>
          </p:cNvPr>
          <p:cNvSpPr txBox="1"/>
          <p:nvPr/>
        </p:nvSpPr>
        <p:spPr>
          <a:xfrm>
            <a:off x="4615606" y="2401868"/>
            <a:ext cx="12430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dirty="0">
                <a:solidFill>
                  <a:schemeClr val="bg1"/>
                </a:solidFill>
              </a:rPr>
              <a:t>11195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850F3355-0F1A-43E9-9CEC-BB0067A37CA6}"/>
              </a:ext>
            </a:extLst>
          </p:cNvPr>
          <p:cNvSpPr txBox="1"/>
          <p:nvPr/>
        </p:nvSpPr>
        <p:spPr>
          <a:xfrm>
            <a:off x="3273198" y="3156137"/>
            <a:ext cx="134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C00000"/>
                </a:solidFill>
              </a:rPr>
              <a:t>No Pinna</a:t>
            </a: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4A1F80D0-906D-472C-A5D6-8A94470D5ACF}"/>
              </a:ext>
            </a:extLst>
          </p:cNvPr>
          <p:cNvGrpSpPr/>
          <p:nvPr/>
        </p:nvGrpSpPr>
        <p:grpSpPr>
          <a:xfrm>
            <a:off x="410542" y="3753835"/>
            <a:ext cx="10562253" cy="1013425"/>
            <a:chOff x="410546" y="3876374"/>
            <a:chExt cx="10562253" cy="1013425"/>
          </a:xfrm>
        </p:grpSpPr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C35A9EC0-06AB-42AA-8FEA-E1F05FF30BAC}"/>
                </a:ext>
              </a:extLst>
            </p:cNvPr>
            <p:cNvSpPr txBox="1"/>
            <p:nvPr/>
          </p:nvSpPr>
          <p:spPr>
            <a:xfrm>
              <a:off x="410546" y="3876374"/>
              <a:ext cx="105622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it-IT" sz="2000" dirty="0"/>
                <a:t>Partizionamento secondo la tecnica </a:t>
              </a:r>
              <a:r>
                <a:rPr lang="it-IT" sz="2000" b="1" dirty="0"/>
                <a:t>k-Fold Cross Validation </a:t>
              </a:r>
              <a:r>
                <a:rPr lang="it-IT" sz="2000" dirty="0"/>
                <a:t>stratificata con k = 5 :</a:t>
              </a:r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EB4076DE-B458-4480-8D9F-F1B85345C0F9}"/>
                </a:ext>
              </a:extLst>
            </p:cNvPr>
            <p:cNvSpPr txBox="1"/>
            <p:nvPr/>
          </p:nvSpPr>
          <p:spPr>
            <a:xfrm>
              <a:off x="773191" y="4181913"/>
              <a:ext cx="64428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it-IT" sz="2000" dirty="0"/>
                <a:t>Training set: 12182 (80%)</a:t>
              </a:r>
            </a:p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it-IT" sz="2000" dirty="0"/>
                <a:t>Test set: 3046 (20%)</a:t>
              </a:r>
            </a:p>
          </p:txBody>
        </p:sp>
      </p:grp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F6D3FDE-BE35-4345-A1A0-F109B5C3EF7D}"/>
              </a:ext>
            </a:extLst>
          </p:cNvPr>
          <p:cNvSpPr txBox="1"/>
          <p:nvPr/>
        </p:nvSpPr>
        <p:spPr>
          <a:xfrm>
            <a:off x="410540" y="5701207"/>
            <a:ext cx="10562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b="1" i="1" dirty="0"/>
              <a:t>Image Augmentation</a:t>
            </a:r>
            <a:r>
              <a:rPr lang="it-IT" sz="2000" b="1" dirty="0"/>
              <a:t> </a:t>
            </a:r>
            <a:r>
              <a:rPr lang="it-IT" sz="2000" dirty="0"/>
              <a:t>per un bilanciamento «virtuale» delle classi in fase di addestramento (riflessione, rotazione, traslazione)</a:t>
            </a:r>
            <a:endParaRPr lang="it-IT" sz="2000" i="1" dirty="0"/>
          </a:p>
        </p:txBody>
      </p:sp>
    </p:spTree>
    <p:extLst>
      <p:ext uri="{BB962C8B-B14F-4D97-AF65-F5344CB8AC3E}">
        <p14:creationId xmlns:p14="http://schemas.microsoft.com/office/powerpoint/2010/main" val="1383764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EFA22-703B-40B0-AC55-A870EDF1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47" y="171773"/>
            <a:ext cx="10645380" cy="823220"/>
          </a:xfrm>
        </p:spPr>
        <p:txBody>
          <a:bodyPr>
            <a:normAutofit/>
          </a:bodyPr>
          <a:lstStyle/>
          <a:p>
            <a:r>
              <a:rPr lang="it-IT" sz="4000" dirty="0"/>
              <a:t>Classificazione: rete neurale convoluzionale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6ED79C0-8A4B-470C-8302-93A1AC1FA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75" y="171773"/>
            <a:ext cx="751421" cy="744287"/>
          </a:xfr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E8F10AB-E0C0-4718-A590-08A2668EDCC0}"/>
              </a:ext>
            </a:extLst>
          </p:cNvPr>
          <p:cNvCxnSpPr/>
          <p:nvPr/>
        </p:nvCxnSpPr>
        <p:spPr>
          <a:xfrm>
            <a:off x="410547" y="915094"/>
            <a:ext cx="105622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18BAC290-C029-4D2B-98BA-8EE1A96A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9596" y="6492873"/>
            <a:ext cx="2743200" cy="365125"/>
          </a:xfrm>
        </p:spPr>
        <p:txBody>
          <a:bodyPr/>
          <a:lstStyle/>
          <a:p>
            <a:fld id="{07EE06E7-2E0C-493F-9D14-81B16F0D7212}" type="slidenum">
              <a:rPr lang="it-IT" smtClean="0">
                <a:solidFill>
                  <a:schemeClr val="tx1"/>
                </a:solidFill>
              </a:rPr>
              <a:t>12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D7B9923C-FF79-4A46-B1A8-44FC952E7F7E}"/>
              </a:ext>
            </a:extLst>
          </p:cNvPr>
          <p:cNvSpPr txBox="1">
            <a:spLocks/>
          </p:cNvSpPr>
          <p:nvPr/>
        </p:nvSpPr>
        <p:spPr>
          <a:xfrm>
            <a:off x="410547" y="64928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1"/>
                </a:solidFill>
              </a:rPr>
              <a:t>Gianvito Losapio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B9E4752-9B98-4DC6-9F12-7CC25D8695DB}"/>
              </a:ext>
            </a:extLst>
          </p:cNvPr>
          <p:cNvSpPr txBox="1"/>
          <p:nvPr/>
        </p:nvSpPr>
        <p:spPr>
          <a:xfrm>
            <a:off x="405459" y="994993"/>
            <a:ext cx="106453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/>
              <a:t>Il </a:t>
            </a:r>
            <a:r>
              <a:rPr lang="it-IT" sz="2000" b="1" dirty="0"/>
              <a:t>tempo di addestramento </a:t>
            </a:r>
            <a:r>
              <a:rPr lang="it-IT" sz="2000" dirty="0"/>
              <a:t>è stato di circa 3 ore e 20 minuti per ciascuna rete, utilizzando la modalità a singolo processore grafico su una macchina equipaggiata di Intel Core i5-6400T @ 2.20 GHz con 8 GB di RAM e Nvidia GeForce 930M con 2 GB dedicati in modalità DDR3.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0FFA19E-D6DE-4956-AEE4-D08691574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4122" y="2524425"/>
            <a:ext cx="4383755" cy="106541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029522B-E51B-4A1F-9102-E3A257F90F3B}"/>
              </a:ext>
            </a:extLst>
          </p:cNvPr>
          <p:cNvSpPr txBox="1"/>
          <p:nvPr/>
        </p:nvSpPr>
        <p:spPr>
          <a:xfrm>
            <a:off x="405459" y="2010656"/>
            <a:ext cx="10645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/>
              <a:t>Risultato della </a:t>
            </a:r>
            <a:r>
              <a:rPr lang="it-IT" sz="2000" i="1" dirty="0"/>
              <a:t>5-Fold Cross Validation </a:t>
            </a:r>
            <a:r>
              <a:rPr lang="it-IT" sz="2000" dirty="0"/>
              <a:t>come </a:t>
            </a:r>
            <a:r>
              <a:rPr lang="it-IT" sz="2000" b="1" dirty="0"/>
              <a:t>media </a:t>
            </a:r>
            <a:r>
              <a:rPr lang="it-IT" sz="2000" dirty="0"/>
              <a:t>delle prestazioni sui </a:t>
            </a:r>
            <a:r>
              <a:rPr lang="it-IT" sz="2000" b="1" i="1" dirty="0"/>
              <a:t>fold</a:t>
            </a:r>
            <a:r>
              <a:rPr lang="it-IT" sz="2000" b="1" dirty="0"/>
              <a:t> di test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AAF1852-21AB-4345-BF93-BAAD8AE59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121" y="5033279"/>
            <a:ext cx="4383755" cy="1091392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1F26A2E-C19B-4488-8A94-A466FF9A91CE}"/>
              </a:ext>
            </a:extLst>
          </p:cNvPr>
          <p:cNvSpPr txBox="1"/>
          <p:nvPr/>
        </p:nvSpPr>
        <p:spPr>
          <a:xfrm>
            <a:off x="405459" y="3703502"/>
            <a:ext cx="106453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/>
              <a:t>Le performance sono state, inoltre, misurate su un campione di 20.888 ritagli ottenuti dall’elaborazione di un dataset con caratteristiche completamente differenti (scatti alle isole Azzorre). Come atteso, si è osservato un calo «fisiologico» delle prestazioni ma allo stesso una discreta </a:t>
            </a:r>
            <a:r>
              <a:rPr lang="it-IT" sz="2000" b="1" dirty="0"/>
              <a:t>capacità di generalizzazione </a:t>
            </a:r>
            <a:r>
              <a:rPr lang="it-IT" sz="2000" dirty="0"/>
              <a:t>da parte dei classificatori.</a:t>
            </a:r>
          </a:p>
        </p:txBody>
      </p:sp>
    </p:spTree>
    <p:extLst>
      <p:ext uri="{BB962C8B-B14F-4D97-AF65-F5344CB8AC3E}">
        <p14:creationId xmlns:p14="http://schemas.microsoft.com/office/powerpoint/2010/main" val="1819925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BDCA27D-EA0F-4BC5-90A8-D02099956BF4}"/>
              </a:ext>
            </a:extLst>
          </p:cNvPr>
          <p:cNvSpPr txBox="1"/>
          <p:nvPr/>
        </p:nvSpPr>
        <p:spPr>
          <a:xfrm>
            <a:off x="410325" y="3429000"/>
            <a:ext cx="105622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/>
              <a:t>Entrambe le metodologie esaminate presentano i propri </a:t>
            </a:r>
            <a:r>
              <a:rPr lang="it-IT" sz="2000" i="1" dirty="0"/>
              <a:t>pro/contro</a:t>
            </a:r>
            <a:r>
              <a:rPr lang="it-IT" sz="2000" dirty="0"/>
              <a:t>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it-IT" sz="2000" dirty="0"/>
              <a:t>L’utilizzo dei poliedri nello spazio di colore consente di codificare una soluzione generale a partire da una quantità limitata di immagini, purché rappresentative di numerose condizioni di scatto.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it-IT" sz="2000" dirty="0"/>
              <a:t>L’utilizzo della CNN permette di ottenere una soluzione generale senza una fase manuale di </a:t>
            </a:r>
            <a:r>
              <a:rPr lang="it-IT" sz="2000" b="1" i="1" dirty="0"/>
              <a:t>feature engineering</a:t>
            </a:r>
            <a:r>
              <a:rPr lang="it-IT" sz="2000" b="1" dirty="0"/>
              <a:t> </a:t>
            </a:r>
            <a:r>
              <a:rPr lang="it-IT" sz="2000" dirty="0"/>
              <a:t>ma a partire da un insieme di immagini di numerosità molto più elevata. La soluzione così ottenuta è una </a:t>
            </a:r>
            <a:r>
              <a:rPr lang="it-IT" sz="2000" i="1" dirty="0"/>
              <a:t>black-box</a:t>
            </a:r>
            <a:r>
              <a:rPr lang="it-IT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endParaRPr lang="it-IT" sz="20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90EFA22-703B-40B0-AC55-A870EDF1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47" y="171773"/>
            <a:ext cx="2695113" cy="823220"/>
          </a:xfrm>
        </p:spPr>
        <p:txBody>
          <a:bodyPr>
            <a:normAutofit/>
          </a:bodyPr>
          <a:lstStyle/>
          <a:p>
            <a:r>
              <a:rPr lang="it-IT" sz="4000" dirty="0"/>
              <a:t>Conclusioni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6ED79C0-8A4B-470C-8302-93A1AC1FA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75" y="171773"/>
            <a:ext cx="751421" cy="744287"/>
          </a:xfr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E8F10AB-E0C0-4718-A590-08A2668EDCC0}"/>
              </a:ext>
            </a:extLst>
          </p:cNvPr>
          <p:cNvCxnSpPr/>
          <p:nvPr/>
        </p:nvCxnSpPr>
        <p:spPr>
          <a:xfrm>
            <a:off x="410547" y="915094"/>
            <a:ext cx="105622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18BAC290-C029-4D2B-98BA-8EE1A96A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9596" y="6492873"/>
            <a:ext cx="2743200" cy="365125"/>
          </a:xfrm>
        </p:spPr>
        <p:txBody>
          <a:bodyPr/>
          <a:lstStyle/>
          <a:p>
            <a:fld id="{07EE06E7-2E0C-493F-9D14-81B16F0D7212}" type="slidenum">
              <a:rPr lang="it-IT" smtClean="0">
                <a:solidFill>
                  <a:schemeClr val="tx1"/>
                </a:solidFill>
              </a:rPr>
              <a:t>13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D7B9923C-FF79-4A46-B1A8-44FC952E7F7E}"/>
              </a:ext>
            </a:extLst>
          </p:cNvPr>
          <p:cNvSpPr txBox="1">
            <a:spLocks/>
          </p:cNvSpPr>
          <p:nvPr/>
        </p:nvSpPr>
        <p:spPr>
          <a:xfrm>
            <a:off x="410547" y="64928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1"/>
                </a:solidFill>
              </a:rPr>
              <a:t>Gianvito Losapio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035244D-3218-4BB5-A7A7-02B3DF7B27FE}"/>
              </a:ext>
            </a:extLst>
          </p:cNvPr>
          <p:cNvSpPr txBox="1"/>
          <p:nvPr/>
        </p:nvSpPr>
        <p:spPr>
          <a:xfrm>
            <a:off x="410547" y="994993"/>
            <a:ext cx="105622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/>
              <a:t>La fase del ritaglio manuale rimane un collo di bottiglia in numerose tecniche di foto-identificazione automatica per lo studio di diverse specie animali proposte in letteratura (</a:t>
            </a:r>
            <a:r>
              <a:rPr lang="en-US" sz="2000" dirty="0"/>
              <a:t>Buehler et. al, </a:t>
            </a:r>
            <a:r>
              <a:rPr lang="en-US" sz="2000" i="1" dirty="0"/>
              <a:t>An automated program to find animals and crop photographs for individual recognition</a:t>
            </a:r>
            <a:r>
              <a:rPr lang="en-US" sz="2000" dirty="0"/>
              <a:t>, Ecological Informatics 50 (2019), 191-196). </a:t>
            </a:r>
            <a:endParaRPr lang="it-IT" sz="20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5901E88-733D-42A4-8E02-A09DBA7BF8BD}"/>
              </a:ext>
            </a:extLst>
          </p:cNvPr>
          <p:cNvSpPr txBox="1"/>
          <p:nvPr/>
        </p:nvSpPr>
        <p:spPr>
          <a:xfrm>
            <a:off x="407255" y="5414158"/>
            <a:ext cx="105622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/>
              <a:t>Si è constata una </a:t>
            </a:r>
            <a:r>
              <a:rPr lang="it-IT" sz="2000" b="1" dirty="0"/>
              <a:t>forte interdisciplinarità </a:t>
            </a:r>
            <a:r>
              <a:rPr lang="it-IT" sz="2000" dirty="0"/>
              <a:t>tra le tecniche del calcolo numerico, dell</a:t>
            </a:r>
            <a:r>
              <a:rPr lang="it-IT" sz="2000" i="1" dirty="0"/>
              <a:t>’image processing </a:t>
            </a:r>
            <a:r>
              <a:rPr lang="it-IT" sz="2000" dirty="0"/>
              <a:t>e del </a:t>
            </a:r>
            <a:r>
              <a:rPr lang="it-IT" sz="2000" i="1" dirty="0"/>
              <a:t>machine learning. </a:t>
            </a:r>
            <a:r>
              <a:rPr lang="it-IT" sz="2000" dirty="0"/>
              <a:t>Esse possono facilitare enormemente l’analisi delle grandi quantità di dati prodotta nell’ambito di studi di carattere ecologico («</a:t>
            </a:r>
            <a:r>
              <a:rPr lang="it-IT" sz="2000" i="1" dirty="0"/>
              <a:t>ecological </a:t>
            </a:r>
            <a:r>
              <a:rPr lang="it-IT" sz="2000" i="1" dirty="0" err="1"/>
              <a:t>informatics</a:t>
            </a:r>
            <a:r>
              <a:rPr lang="it-IT" sz="2000" dirty="0"/>
              <a:t>»).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9319447-6EE4-481E-A2C1-E98B35097BD0}"/>
              </a:ext>
            </a:extLst>
          </p:cNvPr>
          <p:cNvSpPr txBox="1"/>
          <p:nvPr/>
        </p:nvSpPr>
        <p:spPr>
          <a:xfrm>
            <a:off x="410436" y="2318432"/>
            <a:ext cx="105622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/>
              <a:t>Sebbene la tendenza sia una risoluzione del problema di </a:t>
            </a:r>
            <a:r>
              <a:rPr lang="it-IT" sz="2000" i="1" dirty="0"/>
              <a:t>object detection</a:t>
            </a:r>
            <a:r>
              <a:rPr lang="it-IT" sz="2000" dirty="0"/>
              <a:t> mediante tecniche di machine/deep learning, il </a:t>
            </a:r>
            <a:r>
              <a:rPr lang="it-IT" sz="2000" b="1" dirty="0"/>
              <a:t>dominio limitato </a:t>
            </a:r>
            <a:r>
              <a:rPr lang="it-IT" sz="2000" dirty="0"/>
              <a:t>di questo problema ha consentito di sperimentare un approccio differente mediante tecniche di segmentazione automatica.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064003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EFA22-703B-40B0-AC55-A870EDF1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47" y="171773"/>
            <a:ext cx="2695113" cy="823220"/>
          </a:xfrm>
        </p:spPr>
        <p:txBody>
          <a:bodyPr>
            <a:normAutofit/>
          </a:bodyPr>
          <a:lstStyle/>
          <a:p>
            <a:r>
              <a:rPr lang="it-IT" sz="4000" dirty="0"/>
              <a:t>Outline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6ED79C0-8A4B-470C-8302-93A1AC1FA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75" y="171773"/>
            <a:ext cx="751421" cy="744287"/>
          </a:xfr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E8F10AB-E0C0-4718-A590-08A2668EDCC0}"/>
              </a:ext>
            </a:extLst>
          </p:cNvPr>
          <p:cNvCxnSpPr/>
          <p:nvPr/>
        </p:nvCxnSpPr>
        <p:spPr>
          <a:xfrm>
            <a:off x="410547" y="915094"/>
            <a:ext cx="105622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18BAC290-C029-4D2B-98BA-8EE1A96A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9596" y="6492873"/>
            <a:ext cx="2743200" cy="365125"/>
          </a:xfrm>
        </p:spPr>
        <p:txBody>
          <a:bodyPr/>
          <a:lstStyle/>
          <a:p>
            <a:fld id="{07EE06E7-2E0C-493F-9D14-81B16F0D7212}" type="slidenum">
              <a:rPr lang="it-IT" smtClean="0">
                <a:solidFill>
                  <a:schemeClr val="tx1"/>
                </a:solidFill>
              </a:rPr>
              <a:t>2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D7B9923C-FF79-4A46-B1A8-44FC952E7F7E}"/>
              </a:ext>
            </a:extLst>
          </p:cNvPr>
          <p:cNvSpPr txBox="1">
            <a:spLocks/>
          </p:cNvSpPr>
          <p:nvPr/>
        </p:nvSpPr>
        <p:spPr>
          <a:xfrm>
            <a:off x="410547" y="64928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1"/>
                </a:solidFill>
              </a:rPr>
              <a:t>Gianvito Losapio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8CBB623-8A46-4D09-AAA0-0587387EA9DB}"/>
              </a:ext>
            </a:extLst>
          </p:cNvPr>
          <p:cNvSpPr txBox="1"/>
          <p:nvPr/>
        </p:nvSpPr>
        <p:spPr>
          <a:xfrm>
            <a:off x="410548" y="1409447"/>
            <a:ext cx="10562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/>
              <a:t>Problema affrontato e suo scopo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75868C-D6AB-4F27-A1DC-2425CBD00E1C}"/>
              </a:ext>
            </a:extLst>
          </p:cNvPr>
          <p:cNvSpPr txBox="1"/>
          <p:nvPr/>
        </p:nvSpPr>
        <p:spPr>
          <a:xfrm>
            <a:off x="410547" y="2224011"/>
            <a:ext cx="10562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/>
              <a:t>Panoramica delle soluzioni proposte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D2C45FA-97D1-416D-A305-09669F0FDED8}"/>
              </a:ext>
            </a:extLst>
          </p:cNvPr>
          <p:cNvSpPr txBox="1"/>
          <p:nvPr/>
        </p:nvSpPr>
        <p:spPr>
          <a:xfrm>
            <a:off x="410546" y="3037542"/>
            <a:ext cx="10562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/>
              <a:t>Presentazione di due differenti metodologie utilizzate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4D088E0-8F05-4435-8B09-D02A4823EC1E}"/>
              </a:ext>
            </a:extLst>
          </p:cNvPr>
          <p:cNvSpPr txBox="1"/>
          <p:nvPr/>
        </p:nvSpPr>
        <p:spPr>
          <a:xfrm>
            <a:off x="410546" y="3858248"/>
            <a:ext cx="10562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/>
              <a:t>Conclusioni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294554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EFA22-703B-40B0-AC55-A870EDF1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47" y="171773"/>
            <a:ext cx="8180000" cy="823220"/>
          </a:xfrm>
        </p:spPr>
        <p:txBody>
          <a:bodyPr>
            <a:normAutofit/>
          </a:bodyPr>
          <a:lstStyle/>
          <a:p>
            <a:r>
              <a:rPr lang="it-IT" sz="4000" dirty="0"/>
              <a:t>Scopo del lavoro e interessi scientifici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6ED79C0-8A4B-470C-8302-93A1AC1FA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75" y="171773"/>
            <a:ext cx="751421" cy="744287"/>
          </a:xfr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E8F10AB-E0C0-4718-A590-08A2668EDCC0}"/>
              </a:ext>
            </a:extLst>
          </p:cNvPr>
          <p:cNvCxnSpPr/>
          <p:nvPr/>
        </p:nvCxnSpPr>
        <p:spPr>
          <a:xfrm>
            <a:off x="410547" y="915094"/>
            <a:ext cx="105622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18BAC290-C029-4D2B-98BA-8EE1A96A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9596" y="6492873"/>
            <a:ext cx="2743200" cy="365125"/>
          </a:xfrm>
        </p:spPr>
        <p:txBody>
          <a:bodyPr/>
          <a:lstStyle/>
          <a:p>
            <a:fld id="{07EE06E7-2E0C-493F-9D14-81B16F0D7212}" type="slidenum">
              <a:rPr lang="it-IT" smtClean="0">
                <a:solidFill>
                  <a:schemeClr val="tx1"/>
                </a:solidFill>
              </a:rPr>
              <a:t>3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D7B9923C-FF79-4A46-B1A8-44FC952E7F7E}"/>
              </a:ext>
            </a:extLst>
          </p:cNvPr>
          <p:cNvSpPr txBox="1">
            <a:spLocks/>
          </p:cNvSpPr>
          <p:nvPr/>
        </p:nvSpPr>
        <p:spPr>
          <a:xfrm>
            <a:off x="410547" y="64928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1"/>
                </a:solidFill>
              </a:rPr>
              <a:t>Gianvito Losapio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301E0BE-96CA-41F5-942F-F459FFAAB678}"/>
              </a:ext>
            </a:extLst>
          </p:cNvPr>
          <p:cNvSpPr txBox="1"/>
          <p:nvPr/>
        </p:nvSpPr>
        <p:spPr>
          <a:xfrm>
            <a:off x="410546" y="994993"/>
            <a:ext cx="10562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/>
              <a:t>Studiare i cetacei oggi significa provare a comprendere le modalità e gli effetti dell’</a:t>
            </a:r>
            <a:r>
              <a:rPr lang="it-IT" sz="2000" b="1" dirty="0"/>
              <a:t>alterazione</a:t>
            </a:r>
            <a:r>
              <a:rPr lang="it-IT" sz="2000" dirty="0"/>
              <a:t> in atto degli </a:t>
            </a:r>
            <a:r>
              <a:rPr lang="it-IT" sz="2000" b="1" dirty="0"/>
              <a:t>ecosistemi marini </a:t>
            </a:r>
            <a:r>
              <a:rPr lang="it-IT" sz="2000" dirty="0"/>
              <a:t>(Taranto, plastica negli oceani, Artico)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B2856A1-12FA-4964-B5CE-80246F4B5E06}"/>
              </a:ext>
            </a:extLst>
          </p:cNvPr>
          <p:cNvSpPr txBox="1"/>
          <p:nvPr/>
        </p:nvSpPr>
        <p:spPr>
          <a:xfrm>
            <a:off x="410545" y="1702292"/>
            <a:ext cx="10562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/>
              <a:t>Il monitoraggio delle specie attraverso raccolta di parametri (es. abbondanza, </a:t>
            </a:r>
            <a:r>
              <a:rPr lang="it-IT" sz="2000" i="1" dirty="0"/>
              <a:t>site fidelity</a:t>
            </a:r>
            <a:r>
              <a:rPr lang="it-IT" sz="2000" dirty="0"/>
              <a:t>) può essere largamente facilitata mediante l’utilizzo di una tecnica non-invasiva basata su algoritmi innovativi e su una grande disponibilità di dati: la </a:t>
            </a:r>
            <a:r>
              <a:rPr lang="it-IT" sz="2000" b="1" dirty="0"/>
              <a:t>foto-identificazione automatica </a:t>
            </a:r>
            <a:r>
              <a:rPr lang="it-IT" sz="2000" dirty="0"/>
              <a:t>degli esemplari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9FE0F81-DEB2-4356-B7B8-F2F3A4EB10CD}"/>
              </a:ext>
            </a:extLst>
          </p:cNvPr>
          <p:cNvSpPr txBox="1"/>
          <p:nvPr/>
        </p:nvSpPr>
        <p:spPr>
          <a:xfrm>
            <a:off x="410547" y="2702024"/>
            <a:ext cx="105622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/>
              <a:t>La specie </a:t>
            </a:r>
            <a:r>
              <a:rPr lang="it-IT" sz="2000" b="1" i="1" dirty="0"/>
              <a:t>Grampus </a:t>
            </a:r>
            <a:r>
              <a:rPr lang="it-IT" sz="2000" b="1" i="1" dirty="0" err="1"/>
              <a:t>griseus</a:t>
            </a:r>
            <a:r>
              <a:rPr lang="it-IT" sz="2000" b="1" i="1" dirty="0"/>
              <a:t> </a:t>
            </a:r>
            <a:r>
              <a:rPr lang="it-IT" sz="2000" dirty="0"/>
              <a:t>è adatta per l’applicazione di questa tecnica di studio perché le pinne dorsali presentano un </a:t>
            </a:r>
            <a:r>
              <a:rPr lang="it-IT" sz="2000" i="1" dirty="0"/>
              <a:t>pattern </a:t>
            </a:r>
            <a:r>
              <a:rPr lang="it-IT" sz="2000" dirty="0"/>
              <a:t>di segni unico che contraddistingue ciascun individuo all’interno della popolazione (paragonabili alle impronte digitali dell’uomo). Per essi è stato proposto </a:t>
            </a:r>
            <a:r>
              <a:rPr lang="it-IT" sz="2000" i="1" dirty="0"/>
              <a:t>SPIR</a:t>
            </a:r>
            <a:r>
              <a:rPr lang="it-IT" sz="2000" dirty="0"/>
              <a:t> (Maglietta R., Renò V. et. al., </a:t>
            </a:r>
            <a:r>
              <a:rPr lang="it-IT" sz="2000" i="1" dirty="0" err="1"/>
              <a:t>DolFin</a:t>
            </a:r>
            <a:r>
              <a:rPr lang="it-IT" sz="2000" i="1" dirty="0"/>
              <a:t>: an innovative </a:t>
            </a:r>
            <a:r>
              <a:rPr lang="it-IT" sz="2000" i="1" dirty="0" err="1"/>
              <a:t>digital</a:t>
            </a:r>
            <a:r>
              <a:rPr lang="it-IT" sz="2000" i="1" dirty="0"/>
              <a:t> </a:t>
            </a:r>
            <a:r>
              <a:rPr lang="it-IT" sz="2000" i="1" dirty="0" err="1"/>
              <a:t>platform</a:t>
            </a:r>
            <a:r>
              <a:rPr lang="it-IT" sz="2000" i="1" dirty="0"/>
              <a:t> for </a:t>
            </a:r>
            <a:r>
              <a:rPr lang="it-IT" sz="2000" i="1" dirty="0" err="1"/>
              <a:t>studying</a:t>
            </a:r>
            <a:r>
              <a:rPr lang="it-IT" sz="2000" i="1" dirty="0"/>
              <a:t> </a:t>
            </a:r>
            <a:r>
              <a:rPr lang="it-IT" sz="2000" i="1" dirty="0" err="1"/>
              <a:t>Risso’s</a:t>
            </a:r>
            <a:r>
              <a:rPr lang="it-IT" sz="2000" i="1" dirty="0"/>
              <a:t> </a:t>
            </a:r>
            <a:r>
              <a:rPr lang="it-IT" sz="2000" i="1" dirty="0" err="1"/>
              <a:t>dolphins</a:t>
            </a:r>
            <a:r>
              <a:rPr lang="it-IT" sz="2000" i="1" dirty="0"/>
              <a:t> in the Northern </a:t>
            </a:r>
            <a:r>
              <a:rPr lang="it-IT" sz="2000" i="1" dirty="0" err="1"/>
              <a:t>Ionian</a:t>
            </a:r>
            <a:r>
              <a:rPr lang="it-IT" sz="2000" i="1" dirty="0"/>
              <a:t> Sea</a:t>
            </a:r>
            <a:r>
              <a:rPr lang="it-IT" sz="2000" dirty="0"/>
              <a:t>, Scientific Reports 8, 2018)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000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B39EEDB-5BE7-40AF-8F8B-28C9CF0DC0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" t="22404" r="7357" b="35326"/>
          <a:stretch/>
        </p:blipFill>
        <p:spPr>
          <a:xfrm>
            <a:off x="790221" y="4561208"/>
            <a:ext cx="5901188" cy="190809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CCBE24F-BA1F-47C3-894C-3BF9F7E9BF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13"/>
          <a:stretch/>
        </p:blipFill>
        <p:spPr>
          <a:xfrm>
            <a:off x="7287431" y="4286992"/>
            <a:ext cx="3313765" cy="220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89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EFA22-703B-40B0-AC55-A870EDF1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47" y="171773"/>
            <a:ext cx="2695113" cy="823220"/>
          </a:xfrm>
        </p:spPr>
        <p:txBody>
          <a:bodyPr>
            <a:normAutofit/>
          </a:bodyPr>
          <a:lstStyle/>
          <a:p>
            <a:r>
              <a:rPr lang="it-IT" sz="4000" dirty="0"/>
              <a:t>Problema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6ED79C0-8A4B-470C-8302-93A1AC1FA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75" y="171773"/>
            <a:ext cx="751421" cy="744287"/>
          </a:xfr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E8F10AB-E0C0-4718-A590-08A2668EDCC0}"/>
              </a:ext>
            </a:extLst>
          </p:cNvPr>
          <p:cNvCxnSpPr/>
          <p:nvPr/>
        </p:nvCxnSpPr>
        <p:spPr>
          <a:xfrm>
            <a:off x="410547" y="915094"/>
            <a:ext cx="105622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18BAC290-C029-4D2B-98BA-8EE1A96A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9596" y="6492873"/>
            <a:ext cx="2743200" cy="365125"/>
          </a:xfrm>
        </p:spPr>
        <p:txBody>
          <a:bodyPr/>
          <a:lstStyle/>
          <a:p>
            <a:fld id="{07EE06E7-2E0C-493F-9D14-81B16F0D7212}" type="slidenum">
              <a:rPr lang="it-IT" smtClean="0">
                <a:solidFill>
                  <a:schemeClr val="tx1"/>
                </a:solidFill>
              </a:rPr>
              <a:t>4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D7B9923C-FF79-4A46-B1A8-44FC952E7F7E}"/>
              </a:ext>
            </a:extLst>
          </p:cNvPr>
          <p:cNvSpPr txBox="1">
            <a:spLocks/>
          </p:cNvSpPr>
          <p:nvPr/>
        </p:nvSpPr>
        <p:spPr>
          <a:xfrm>
            <a:off x="410547" y="64928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1"/>
                </a:solidFill>
              </a:rPr>
              <a:t>Gianvito Losapio</a:t>
            </a:r>
          </a:p>
        </p:txBody>
      </p:sp>
      <p:pic>
        <p:nvPicPr>
          <p:cNvPr id="8" name="Immagine 7" descr="Immagine che contiene animale, mammifero acquatico, acqua, mammifero&#10;&#10;Descrizione generata automaticamente">
            <a:extLst>
              <a:ext uri="{FF2B5EF4-FFF2-40B4-BE49-F238E27FC236}">
                <a16:creationId xmlns:a16="http://schemas.microsoft.com/office/drawing/2014/main" id="{D3C37EB7-B994-45EE-9E8A-705D1E5E97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7" t="9217" r="14128" b="9968"/>
          <a:stretch/>
        </p:blipFill>
        <p:spPr>
          <a:xfrm>
            <a:off x="1012606" y="2557689"/>
            <a:ext cx="4370898" cy="2307441"/>
          </a:xfrm>
          <a:prstGeom prst="rect">
            <a:avLst/>
          </a:prstGeom>
        </p:spPr>
      </p:pic>
      <p:pic>
        <p:nvPicPr>
          <p:cNvPr id="9" name="Immagine 8" descr="Immagine che contiene animale, mammifero acquatico, acqua, mammifero&#10;&#10;Descrizione generata automaticamente">
            <a:extLst>
              <a:ext uri="{FF2B5EF4-FFF2-40B4-BE49-F238E27FC236}">
                <a16:creationId xmlns:a16="http://schemas.microsoft.com/office/drawing/2014/main" id="{236A309E-24EE-40D8-AC85-536083D7D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983" y="5022061"/>
            <a:ext cx="1858144" cy="130793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B957A4D-C42A-4331-8B3A-2BEA85C9D8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7" b="9968"/>
          <a:stretch/>
        </p:blipFill>
        <p:spPr>
          <a:xfrm>
            <a:off x="5769640" y="2557689"/>
            <a:ext cx="4282824" cy="230744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2274BDF-3766-4932-8EBF-B08A8BC94D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893" y="5284116"/>
            <a:ext cx="2833159" cy="90038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2FBA3B2-9374-492C-ABFD-93FDBA88FB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899" y="5469541"/>
            <a:ext cx="2461643" cy="529539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DFD41C53-559E-4590-9DE6-F354A74636CE}"/>
              </a:ext>
            </a:extLst>
          </p:cNvPr>
          <p:cNvSpPr/>
          <p:nvPr/>
        </p:nvSpPr>
        <p:spPr>
          <a:xfrm>
            <a:off x="2655119" y="3368586"/>
            <a:ext cx="806116" cy="50791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7695FD58-1EF6-442A-B955-BFB3AF9D8AFA}"/>
              </a:ext>
            </a:extLst>
          </p:cNvPr>
          <p:cNvSpPr/>
          <p:nvPr/>
        </p:nvSpPr>
        <p:spPr>
          <a:xfrm>
            <a:off x="7097567" y="3539617"/>
            <a:ext cx="560821" cy="31282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514A7FCB-D0AB-457B-9556-E5DB2D3A7BAE}"/>
              </a:ext>
            </a:extLst>
          </p:cNvPr>
          <p:cNvSpPr/>
          <p:nvPr/>
        </p:nvSpPr>
        <p:spPr>
          <a:xfrm>
            <a:off x="7726567" y="3491843"/>
            <a:ext cx="453842" cy="19215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9510080-1F17-49D3-A1F3-4D96CB0ABA6A}"/>
              </a:ext>
            </a:extLst>
          </p:cNvPr>
          <p:cNvSpPr txBox="1"/>
          <p:nvPr/>
        </p:nvSpPr>
        <p:spPr>
          <a:xfrm>
            <a:off x="410547" y="1686925"/>
            <a:ext cx="10562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/>
              <a:t>Introduzione di una tecnica di </a:t>
            </a:r>
            <a:r>
              <a:rPr lang="it-IT" sz="2000" b="1" dirty="0"/>
              <a:t>riconoscimento e ritaglio automatico </a:t>
            </a:r>
            <a:r>
              <a:rPr lang="it-IT" sz="2000" dirty="0"/>
              <a:t>di pinne dorsali di delfini a partire da una collezione di immagini scattate durante campagne di avvistamento in mare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F8666283-5EFB-4551-A09F-381D9F3CEAB8}"/>
              </a:ext>
            </a:extLst>
          </p:cNvPr>
          <p:cNvCxnSpPr>
            <a:cxnSpLocks/>
            <a:stCxn id="15" idx="2"/>
            <a:endCxn id="9" idx="0"/>
          </p:cNvCxnSpPr>
          <p:nvPr/>
        </p:nvCxnSpPr>
        <p:spPr>
          <a:xfrm>
            <a:off x="3058177" y="3876496"/>
            <a:ext cx="139878" cy="11455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588EEFF1-36F1-446F-9189-4AF2159E79E7}"/>
              </a:ext>
            </a:extLst>
          </p:cNvPr>
          <p:cNvCxnSpPr>
            <a:cxnSpLocks/>
            <a:stCxn id="16" idx="2"/>
            <a:endCxn id="11" idx="0"/>
          </p:cNvCxnSpPr>
          <p:nvPr/>
        </p:nvCxnSpPr>
        <p:spPr>
          <a:xfrm flipH="1">
            <a:off x="6494473" y="3852439"/>
            <a:ext cx="883505" cy="14316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3F209C87-6C95-4376-BE77-D502B40171DE}"/>
              </a:ext>
            </a:extLst>
          </p:cNvPr>
          <p:cNvCxnSpPr>
            <a:cxnSpLocks/>
            <a:stCxn id="17" idx="2"/>
            <a:endCxn id="13" idx="0"/>
          </p:cNvCxnSpPr>
          <p:nvPr/>
        </p:nvCxnSpPr>
        <p:spPr>
          <a:xfrm>
            <a:off x="7953488" y="3683996"/>
            <a:ext cx="1362233" cy="17855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878CDCF-C8B9-4C30-B8AA-6B736FCBF496}"/>
              </a:ext>
            </a:extLst>
          </p:cNvPr>
          <p:cNvSpPr txBox="1"/>
          <p:nvPr/>
        </p:nvSpPr>
        <p:spPr>
          <a:xfrm>
            <a:off x="1012606" y="1001099"/>
            <a:ext cx="9960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/>
              <a:t>La completa automatizzazione della foto-identificazione resta vincolata alla necessità di ritagliare manualmente le pinne dorsali a partire dalle immagini iniziali (</a:t>
            </a:r>
            <a:r>
              <a:rPr lang="it-IT" sz="2000" b="1" dirty="0"/>
              <a:t>collo di bottiglia</a:t>
            </a:r>
            <a:r>
              <a:rPr lang="it-IT" sz="2000" dirty="0"/>
              <a:t>)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E522DF15-662E-4E86-A251-5A616695F8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99" y="1104180"/>
            <a:ext cx="501723" cy="50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39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EFA22-703B-40B0-AC55-A870EDF1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47" y="171773"/>
            <a:ext cx="6952779" cy="823220"/>
          </a:xfrm>
        </p:spPr>
        <p:txBody>
          <a:bodyPr>
            <a:normAutofit/>
          </a:bodyPr>
          <a:lstStyle/>
          <a:p>
            <a:r>
              <a:rPr lang="it-IT" sz="4000" dirty="0"/>
              <a:t>Soluzioni proposte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6ED79C0-8A4B-470C-8302-93A1AC1FA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75" y="171773"/>
            <a:ext cx="751421" cy="744287"/>
          </a:xfr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E8F10AB-E0C0-4718-A590-08A2668EDCC0}"/>
              </a:ext>
            </a:extLst>
          </p:cNvPr>
          <p:cNvCxnSpPr/>
          <p:nvPr/>
        </p:nvCxnSpPr>
        <p:spPr>
          <a:xfrm>
            <a:off x="410547" y="915094"/>
            <a:ext cx="105622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18BAC290-C029-4D2B-98BA-8EE1A96A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9596" y="6492873"/>
            <a:ext cx="2743200" cy="365125"/>
          </a:xfrm>
        </p:spPr>
        <p:txBody>
          <a:bodyPr/>
          <a:lstStyle/>
          <a:p>
            <a:fld id="{07EE06E7-2E0C-493F-9D14-81B16F0D7212}" type="slidenum">
              <a:rPr lang="it-IT" smtClean="0">
                <a:solidFill>
                  <a:schemeClr val="tx1"/>
                </a:solidFill>
              </a:rPr>
              <a:t>5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D7B9923C-FF79-4A46-B1A8-44FC952E7F7E}"/>
              </a:ext>
            </a:extLst>
          </p:cNvPr>
          <p:cNvSpPr txBox="1">
            <a:spLocks/>
          </p:cNvSpPr>
          <p:nvPr/>
        </p:nvSpPr>
        <p:spPr>
          <a:xfrm>
            <a:off x="410547" y="64928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1"/>
                </a:solidFill>
              </a:rPr>
              <a:t>Gianvito Losapio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69CD85F-2FC9-47EC-AED9-0F0CB1BC3E59}"/>
              </a:ext>
            </a:extLst>
          </p:cNvPr>
          <p:cNvSpPr txBox="1"/>
          <p:nvPr/>
        </p:nvSpPr>
        <p:spPr>
          <a:xfrm>
            <a:off x="410542" y="936185"/>
            <a:ext cx="10562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/>
              <a:t>Sono stati sviluppati due differenti programmi Matlab che consentono di identificare e ritagliare pinne dorsali a partire da una collezione di immagini con i seguenti passaggi salienti: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389D934-B848-4FA6-B3EF-647D605E1840}"/>
              </a:ext>
            </a:extLst>
          </p:cNvPr>
          <p:cNvSpPr txBox="1"/>
          <p:nvPr/>
        </p:nvSpPr>
        <p:spPr>
          <a:xfrm>
            <a:off x="759090" y="1810461"/>
            <a:ext cx="10190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sz="2000" b="1" dirty="0"/>
              <a:t>Segmentazione</a:t>
            </a:r>
            <a:r>
              <a:rPr lang="it-IT" sz="2000" dirty="0"/>
              <a:t> dell’immagine basata sui colori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b="1" dirty="0"/>
              <a:t>Classificazione</a:t>
            </a:r>
            <a:r>
              <a:rPr lang="it-IT" sz="2000" dirty="0"/>
              <a:t> delle immagini ritagliate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1DD380F-1EEF-42B2-9B7A-F6C6AA08B18C}"/>
              </a:ext>
            </a:extLst>
          </p:cNvPr>
          <p:cNvSpPr txBox="1"/>
          <p:nvPr/>
        </p:nvSpPr>
        <p:spPr>
          <a:xfrm>
            <a:off x="410536" y="3288798"/>
            <a:ext cx="1056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/>
              <a:t>Il lavoro è stato concentrato principalmente sull’introduzione di: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B38FD3B-B82E-4E37-9DC9-0A5B464B9B4B}"/>
              </a:ext>
            </a:extLst>
          </p:cNvPr>
          <p:cNvSpPr txBox="1"/>
          <p:nvPr/>
        </p:nvSpPr>
        <p:spPr>
          <a:xfrm>
            <a:off x="782041" y="3630441"/>
            <a:ext cx="10190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sz="2000" dirty="0"/>
              <a:t>Una tecnica innovativa di segmentazione automatica 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Un criterio di classificazione basato su </a:t>
            </a:r>
            <a:r>
              <a:rPr lang="it-IT" sz="2000" i="1" dirty="0"/>
              <a:t>deep learning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2B7801B-22C7-42ED-8004-2FBA3AB8603B}"/>
              </a:ext>
            </a:extLst>
          </p:cNvPr>
          <p:cNvSpPr txBox="1"/>
          <p:nvPr/>
        </p:nvSpPr>
        <p:spPr>
          <a:xfrm>
            <a:off x="410536" y="4690780"/>
            <a:ext cx="1056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/>
              <a:t>Dati utilizzati per gli esperimenti: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0576A2E-7123-4FC0-B55C-B956C66C6E14}"/>
              </a:ext>
            </a:extLst>
          </p:cNvPr>
          <p:cNvSpPr txBox="1"/>
          <p:nvPr/>
        </p:nvSpPr>
        <p:spPr>
          <a:xfrm>
            <a:off x="782040" y="5100512"/>
            <a:ext cx="10190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/>
              <a:t>̴10.000 foto scattate tra il 2013 ed il 2018 nel Golfo di Taranto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/>
              <a:t>̴14.000 foto scattate nel 2018 a largo delle isole Azzorre</a:t>
            </a:r>
          </a:p>
        </p:txBody>
      </p:sp>
      <p:pic>
        <p:nvPicPr>
          <p:cNvPr id="22" name="Immagine 21" descr="Immagine che contiene oggetto&#10;&#10;Descrizione generata automaticamente">
            <a:extLst>
              <a:ext uri="{FF2B5EF4-FFF2-40B4-BE49-F238E27FC236}">
                <a16:creationId xmlns:a16="http://schemas.microsoft.com/office/drawing/2014/main" id="{842CEB81-449C-4BA6-8704-368C4BA57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203" y="3724843"/>
            <a:ext cx="1023737" cy="965937"/>
          </a:xfrm>
          <a:prstGeom prst="rect">
            <a:avLst/>
          </a:prstGeom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1E3CD1D7-97AD-4F57-BE7B-676FFC67B886}"/>
              </a:ext>
            </a:extLst>
          </p:cNvPr>
          <p:cNvGrpSpPr/>
          <p:nvPr/>
        </p:nvGrpSpPr>
        <p:grpSpPr>
          <a:xfrm>
            <a:off x="9236308" y="4863662"/>
            <a:ext cx="1759431" cy="707887"/>
            <a:chOff x="594915" y="4797527"/>
            <a:chExt cx="2176037" cy="943072"/>
          </a:xfrm>
        </p:grpSpPr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F77F3331-9A60-4E2E-85FB-C23C3FA10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86" y="4848725"/>
              <a:ext cx="2119266" cy="855637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8E14AF40-1CA2-44EA-A4A7-6B76AE16B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915" y="4797527"/>
              <a:ext cx="2119266" cy="943072"/>
            </a:xfrm>
            <a:prstGeom prst="rect">
              <a:avLst/>
            </a:prstGeom>
          </p:spPr>
        </p:pic>
      </p:grp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8BBE0A28-B938-4FA0-98A2-36A9E8DB55A1}"/>
              </a:ext>
            </a:extLst>
          </p:cNvPr>
          <p:cNvCxnSpPr>
            <a:cxnSpLocks/>
          </p:cNvCxnSpPr>
          <p:nvPr/>
        </p:nvCxnSpPr>
        <p:spPr>
          <a:xfrm>
            <a:off x="8930297" y="3322907"/>
            <a:ext cx="0" cy="2595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305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EFA22-703B-40B0-AC55-A870EDF1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47" y="171773"/>
            <a:ext cx="8613137" cy="823220"/>
          </a:xfrm>
        </p:spPr>
        <p:txBody>
          <a:bodyPr>
            <a:normAutofit/>
          </a:bodyPr>
          <a:lstStyle/>
          <a:p>
            <a:r>
              <a:rPr lang="it-IT" sz="4000" dirty="0"/>
              <a:t>Segmentazione: poliedri nello spazio Lab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6ED79C0-8A4B-470C-8302-93A1AC1FA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75" y="171773"/>
            <a:ext cx="751421" cy="744287"/>
          </a:xfr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E8F10AB-E0C0-4718-A590-08A2668EDCC0}"/>
              </a:ext>
            </a:extLst>
          </p:cNvPr>
          <p:cNvCxnSpPr/>
          <p:nvPr/>
        </p:nvCxnSpPr>
        <p:spPr>
          <a:xfrm>
            <a:off x="410547" y="915094"/>
            <a:ext cx="105622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18BAC290-C029-4D2B-98BA-8EE1A96A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9596" y="6492873"/>
            <a:ext cx="2743200" cy="365125"/>
          </a:xfrm>
        </p:spPr>
        <p:txBody>
          <a:bodyPr/>
          <a:lstStyle/>
          <a:p>
            <a:fld id="{07EE06E7-2E0C-493F-9D14-81B16F0D7212}" type="slidenum">
              <a:rPr lang="it-IT" smtClean="0">
                <a:solidFill>
                  <a:schemeClr val="tx1"/>
                </a:solidFill>
              </a:rPr>
              <a:t>6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D7B9923C-FF79-4A46-B1A8-44FC952E7F7E}"/>
              </a:ext>
            </a:extLst>
          </p:cNvPr>
          <p:cNvSpPr txBox="1">
            <a:spLocks/>
          </p:cNvSpPr>
          <p:nvPr/>
        </p:nvSpPr>
        <p:spPr>
          <a:xfrm>
            <a:off x="410547" y="64928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1"/>
                </a:solidFill>
              </a:rPr>
              <a:t>Gianvito Losapio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DEF07BD-98BB-4343-8EED-7A1EEFEB0617}"/>
              </a:ext>
            </a:extLst>
          </p:cNvPr>
          <p:cNvSpPr txBox="1"/>
          <p:nvPr/>
        </p:nvSpPr>
        <p:spPr>
          <a:xfrm>
            <a:off x="410547" y="994993"/>
            <a:ext cx="10562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Metodo innovativo</a:t>
            </a:r>
            <a:r>
              <a:rPr lang="it-IT" sz="2000" dirty="0"/>
              <a:t>: definizione a priori di un insieme di tonalità di colore che permette di distinguere in maniera univoca le pinne dorsali all’interno delle immagini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5802F76-2A94-4AC4-B0F1-7CE690AF1582}"/>
              </a:ext>
            </a:extLst>
          </p:cNvPr>
          <p:cNvSpPr txBox="1"/>
          <p:nvPr/>
        </p:nvSpPr>
        <p:spPr>
          <a:xfrm>
            <a:off x="410546" y="1702879"/>
            <a:ext cx="1056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Creazione di </a:t>
            </a:r>
            <a:r>
              <a:rPr lang="it-IT" sz="2000" b="1" dirty="0"/>
              <a:t>5 modelli risolutivi </a:t>
            </a:r>
            <a:r>
              <a:rPr lang="it-IT" sz="2000" dirty="0"/>
              <a:t>nello spazio colori CIE 1976 L*a*b* (Lab):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6AC13D4-2E54-4EB4-8C1D-D16F741B2387}"/>
              </a:ext>
            </a:extLst>
          </p:cNvPr>
          <p:cNvSpPr txBox="1"/>
          <p:nvPr/>
        </p:nvSpPr>
        <p:spPr>
          <a:xfrm>
            <a:off x="698706" y="2054615"/>
            <a:ext cx="102740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it-IT" sz="2000" dirty="0"/>
              <a:t>Stima della tonalità predominante del mare per l’individuazione del modello risolutivo di appartenenza</a:t>
            </a:r>
          </a:p>
          <a:p>
            <a:pPr marL="457200" indent="-457200">
              <a:buAutoNum type="arabicPeriod"/>
            </a:pPr>
            <a:r>
              <a:rPr lang="it-IT" sz="2000" dirty="0"/>
              <a:t>Applicazione del filtro corrispondente al modello individuato per la localizzazione delle pinne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9C87C8E-3184-49C9-A922-42CC09C94C6D}"/>
              </a:ext>
            </a:extLst>
          </p:cNvPr>
          <p:cNvSpPr txBox="1"/>
          <p:nvPr/>
        </p:nvSpPr>
        <p:spPr>
          <a:xfrm>
            <a:off x="1492535" y="3269605"/>
            <a:ext cx="170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Foto di esempio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F0F15004-5167-4B03-93FE-F8F6DE8DF72A}"/>
              </a:ext>
            </a:extLst>
          </p:cNvPr>
          <p:cNvGrpSpPr/>
          <p:nvPr/>
        </p:nvGrpSpPr>
        <p:grpSpPr>
          <a:xfrm>
            <a:off x="4305140" y="3118175"/>
            <a:ext cx="3061223" cy="3374697"/>
            <a:chOff x="4664906" y="3066263"/>
            <a:chExt cx="3061223" cy="3374697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2649428E-2412-4DED-B7C4-A1CE26303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60703" y="3422014"/>
              <a:ext cx="2669631" cy="1324807"/>
            </a:xfrm>
            <a:prstGeom prst="rect">
              <a:avLst/>
            </a:prstGeom>
          </p:spPr>
        </p:pic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B10948E5-1BFB-42C9-AF41-D9E48CF6C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60703" y="5116153"/>
              <a:ext cx="2669630" cy="1324807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C52F82E3-A8B3-46FD-B307-97A3C32A71A1}"/>
                </a:ext>
              </a:extLst>
            </p:cNvPr>
            <p:cNvSpPr txBox="1"/>
            <p:nvPr/>
          </p:nvSpPr>
          <p:spPr>
            <a:xfrm>
              <a:off x="4860703" y="3066263"/>
              <a:ext cx="2669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Tonalità del mare stimata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459C054F-6AF4-49AE-A323-C11B41BCF0D8}"/>
                </a:ext>
              </a:extLst>
            </p:cNvPr>
            <p:cNvSpPr txBox="1"/>
            <p:nvPr/>
          </p:nvSpPr>
          <p:spPr>
            <a:xfrm>
              <a:off x="4664906" y="4746821"/>
              <a:ext cx="3061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Filtro corrispondente applicato</a:t>
              </a:r>
            </a:p>
          </p:txBody>
        </p:sp>
      </p:grpSp>
      <p:pic>
        <p:nvPicPr>
          <p:cNvPr id="23" name="Immagine 22">
            <a:extLst>
              <a:ext uri="{FF2B5EF4-FFF2-40B4-BE49-F238E27FC236}">
                <a16:creationId xmlns:a16="http://schemas.microsoft.com/office/drawing/2014/main" id="{98E944A8-C9EC-4C52-90B1-AC9E3FEB9F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160" y="3669715"/>
            <a:ext cx="3518854" cy="2345902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B1301FC7-B17D-433D-9F29-AAE3417A49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5" y="3669715"/>
            <a:ext cx="3634571" cy="2423047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DF5300E-7DEB-41B2-8BD7-97A2B1F1A7DB}"/>
              </a:ext>
            </a:extLst>
          </p:cNvPr>
          <p:cNvSpPr txBox="1"/>
          <p:nvPr/>
        </p:nvSpPr>
        <p:spPr>
          <a:xfrm>
            <a:off x="8547840" y="3261620"/>
            <a:ext cx="154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Binarizzazione</a:t>
            </a:r>
          </a:p>
        </p:txBody>
      </p:sp>
    </p:spTree>
    <p:extLst>
      <p:ext uri="{BB962C8B-B14F-4D97-AF65-F5344CB8AC3E}">
        <p14:creationId xmlns:p14="http://schemas.microsoft.com/office/powerpoint/2010/main" val="3519324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EFA22-703B-40B0-AC55-A870EDF1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47" y="171773"/>
            <a:ext cx="8613137" cy="823220"/>
          </a:xfrm>
        </p:spPr>
        <p:txBody>
          <a:bodyPr>
            <a:normAutofit/>
          </a:bodyPr>
          <a:lstStyle/>
          <a:p>
            <a:r>
              <a:rPr lang="it-IT" sz="4000" dirty="0"/>
              <a:t>Segmentazione: analisi qualitativa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6ED79C0-8A4B-470C-8302-93A1AC1FA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75" y="170807"/>
            <a:ext cx="751421" cy="744287"/>
          </a:xfr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E8F10AB-E0C0-4718-A590-08A2668EDCC0}"/>
              </a:ext>
            </a:extLst>
          </p:cNvPr>
          <p:cNvCxnSpPr/>
          <p:nvPr/>
        </p:nvCxnSpPr>
        <p:spPr>
          <a:xfrm>
            <a:off x="410547" y="915094"/>
            <a:ext cx="105622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D7B9923C-FF79-4A46-B1A8-44FC952E7F7E}"/>
              </a:ext>
            </a:extLst>
          </p:cNvPr>
          <p:cNvSpPr txBox="1">
            <a:spLocks/>
          </p:cNvSpPr>
          <p:nvPr/>
        </p:nvSpPr>
        <p:spPr>
          <a:xfrm>
            <a:off x="410547" y="64928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1"/>
                </a:solidFill>
              </a:rPr>
              <a:t>Gianvito Losapio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DEF07BD-98BB-4343-8EED-7A1EEFEB0617}"/>
              </a:ext>
            </a:extLst>
          </p:cNvPr>
          <p:cNvSpPr txBox="1"/>
          <p:nvPr/>
        </p:nvSpPr>
        <p:spPr>
          <a:xfrm>
            <a:off x="410546" y="994993"/>
            <a:ext cx="10562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/>
              <a:t>Confronto con un metodo di sogliatura allo stato dell’arte (metodo Otsu con soglie multilivello)</a:t>
            </a:r>
          </a:p>
          <a:p>
            <a:pPr algn="just"/>
            <a:endParaRPr lang="it-IT" sz="2000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F65AC76-517D-46EA-BC71-5EA5373A4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469" y="2308951"/>
            <a:ext cx="1908093" cy="1272062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4784E9EF-49CF-41D2-8E70-0D09775B97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109" y="2308952"/>
            <a:ext cx="1908092" cy="1272061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1D995CEB-62C7-45A3-B8EA-F2FA041DF3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469" y="3653286"/>
            <a:ext cx="1908093" cy="1272062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A4499922-742F-4D7C-A8E8-66116B5304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107" y="3653287"/>
            <a:ext cx="1908092" cy="127206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3F6A034-7639-420E-B53E-DACAFF520C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591" y="2308951"/>
            <a:ext cx="1908093" cy="127206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3D85DC3-B93D-4653-976E-9974C29A38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591" y="3653286"/>
            <a:ext cx="1908093" cy="1272062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7C8A9A28-E216-4EF9-9FB1-BCFDD46A1A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591" y="4997621"/>
            <a:ext cx="1908093" cy="1272062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C1E9EB54-D070-495E-9962-4368B45BC6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107" y="4997622"/>
            <a:ext cx="1908092" cy="1272061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343281DA-FAB1-4ABA-B682-8BC41D8F51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470" y="4997621"/>
            <a:ext cx="1908092" cy="1272061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A85DBF69-A4EA-4306-91DE-27396F972D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829" y="1912601"/>
            <a:ext cx="377375" cy="377375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E4106632-B8CF-43D5-9789-0077C22A71F6}"/>
              </a:ext>
            </a:extLst>
          </p:cNvPr>
          <p:cNvSpPr txBox="1"/>
          <p:nvPr/>
        </p:nvSpPr>
        <p:spPr>
          <a:xfrm>
            <a:off x="5260225" y="1554825"/>
            <a:ext cx="1606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Metodo Otsu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C1BB9EA-A596-4E92-8F92-5874E8C7B797}"/>
              </a:ext>
            </a:extLst>
          </p:cNvPr>
          <p:cNvSpPr txBox="1"/>
          <p:nvPr/>
        </p:nvSpPr>
        <p:spPr>
          <a:xfrm>
            <a:off x="7403736" y="1546655"/>
            <a:ext cx="1450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Poliedri Lab</a:t>
            </a:r>
          </a:p>
        </p:txBody>
      </p:sp>
      <p:pic>
        <p:nvPicPr>
          <p:cNvPr id="36" name="Elemento grafico 35" descr="Segno di spunta">
            <a:extLst>
              <a:ext uri="{FF2B5EF4-FFF2-40B4-BE49-F238E27FC236}">
                <a16:creationId xmlns:a16="http://schemas.microsoft.com/office/drawing/2014/main" id="{8B7E5DC4-45A5-4101-81AD-4979137EA5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76762" y="1901305"/>
            <a:ext cx="377375" cy="377375"/>
          </a:xfrm>
          <a:prstGeom prst="rect">
            <a:avLst/>
          </a:prstGeom>
        </p:spPr>
      </p:pic>
      <p:sp>
        <p:nvSpPr>
          <p:cNvPr id="21" name="Segnaposto numero diapositiva 13">
            <a:extLst>
              <a:ext uri="{FF2B5EF4-FFF2-40B4-BE49-F238E27FC236}">
                <a16:creationId xmlns:a16="http://schemas.microsoft.com/office/drawing/2014/main" id="{E67A6E47-7853-427E-8B6D-94B6E086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9596" y="6492873"/>
            <a:ext cx="2743200" cy="365125"/>
          </a:xfrm>
        </p:spPr>
        <p:txBody>
          <a:bodyPr/>
          <a:lstStyle/>
          <a:p>
            <a:fld id="{07EE06E7-2E0C-493F-9D14-81B16F0D7212}" type="slidenum">
              <a:rPr lang="it-IT" smtClean="0">
                <a:solidFill>
                  <a:schemeClr val="tx1"/>
                </a:solidFill>
              </a:rPr>
              <a:t>7</a:t>
            </a:fld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633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EFA22-703B-40B0-AC55-A870EDF1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47" y="171773"/>
            <a:ext cx="10645380" cy="823220"/>
          </a:xfrm>
        </p:spPr>
        <p:txBody>
          <a:bodyPr>
            <a:normAutofit/>
          </a:bodyPr>
          <a:lstStyle/>
          <a:p>
            <a:r>
              <a:rPr lang="it-IT" sz="4000" dirty="0"/>
              <a:t>Segmentazione: analisi quantitativa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6ED79C0-8A4B-470C-8302-93A1AC1FA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75" y="171773"/>
            <a:ext cx="751421" cy="744287"/>
          </a:xfr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E8F10AB-E0C0-4718-A590-08A2668EDCC0}"/>
              </a:ext>
            </a:extLst>
          </p:cNvPr>
          <p:cNvCxnSpPr/>
          <p:nvPr/>
        </p:nvCxnSpPr>
        <p:spPr>
          <a:xfrm>
            <a:off x="410547" y="915094"/>
            <a:ext cx="105622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18BAC290-C029-4D2B-98BA-8EE1A96A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9596" y="6492873"/>
            <a:ext cx="2743200" cy="365125"/>
          </a:xfrm>
        </p:spPr>
        <p:txBody>
          <a:bodyPr/>
          <a:lstStyle/>
          <a:p>
            <a:fld id="{07EE06E7-2E0C-493F-9D14-81B16F0D7212}" type="slidenum">
              <a:rPr lang="it-IT" smtClean="0">
                <a:solidFill>
                  <a:schemeClr val="tx1"/>
                </a:solidFill>
              </a:rPr>
              <a:t>8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D7B9923C-FF79-4A46-B1A8-44FC952E7F7E}"/>
              </a:ext>
            </a:extLst>
          </p:cNvPr>
          <p:cNvSpPr txBox="1">
            <a:spLocks/>
          </p:cNvSpPr>
          <p:nvPr/>
        </p:nvSpPr>
        <p:spPr>
          <a:xfrm>
            <a:off x="410547" y="64928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1"/>
                </a:solidFill>
              </a:rPr>
              <a:t>Gianvito Losapio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9C7C425-60B5-4033-804A-382B78DB5AED}"/>
              </a:ext>
            </a:extLst>
          </p:cNvPr>
          <p:cNvSpPr txBox="1"/>
          <p:nvPr/>
        </p:nvSpPr>
        <p:spPr>
          <a:xfrm>
            <a:off x="410545" y="2290554"/>
            <a:ext cx="1047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000" dirty="0"/>
              <a:t>Misura su campione casuale di 500 foto scattate durante diverse campagne di avvistamento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66E814B5-EA1E-4067-9E77-CA851E1C29E5}"/>
                  </a:ext>
                </a:extLst>
              </p:cNvPr>
              <p:cNvSpPr txBox="1"/>
              <p:nvPr/>
            </p:nvSpPr>
            <p:spPr>
              <a:xfrm>
                <a:off x="814873" y="1388133"/>
                <a:ext cx="10562253" cy="730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𝑜𝑑</m:t>
                          </m:r>
                        </m:sub>
                      </m:sSub>
                      <m:r>
                        <a:rPr lang="it-IT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it-IT" sz="20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it-IT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inne</m:t>
                          </m:r>
                          <m:r>
                            <m:rPr>
                              <m:nor/>
                            </m:rPr>
                            <a:rPr lang="it-IT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it-IT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correttamente</m:t>
                          </m:r>
                          <m:r>
                            <m:rPr>
                              <m:nor/>
                            </m:rPr>
                            <a:rPr lang="it-IT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it-IT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ritagliate</m:t>
                          </m:r>
                          <m:r>
                            <m:rPr>
                              <m:nor/>
                            </m:rPr>
                            <a:rPr lang="it-IT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it-IT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it-IT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it-IT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modo</m:t>
                          </m:r>
                          <m:r>
                            <m:rPr>
                              <m:nor/>
                            </m:rPr>
                            <a:rPr lang="it-IT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it-IT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automatico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it-IT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pinne</m:t>
                          </m:r>
                          <m:r>
                            <m:rPr>
                              <m:nor/>
                            </m:rPr>
                            <a:rPr lang="it-IT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it-IT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ritagliabili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it-IT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da</m:t>
                          </m:r>
                          <m:r>
                            <m:rPr>
                              <m:nor/>
                            </m:rPr>
                            <a:rPr lang="it-IT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it-IT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un</m:t>
                          </m:r>
                          <m:r>
                            <m:rPr>
                              <m:nor/>
                            </m:rPr>
                            <a:rPr lang="it-IT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it-IT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operatore</m:t>
                          </m:r>
                          <m:r>
                            <m:rPr>
                              <m:nor/>
                            </m:rPr>
                            <a:rPr lang="it-IT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it-IT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umano</m:t>
                          </m:r>
                        </m:den>
                      </m:f>
                      <m:r>
                        <a:rPr lang="it-IT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66E814B5-EA1E-4067-9E77-CA851E1C2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73" y="1388133"/>
                <a:ext cx="10562253" cy="730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DDD3DE8-4581-4B09-AE57-A74F3D90F15B}"/>
              </a:ext>
            </a:extLst>
          </p:cNvPr>
          <p:cNvSpPr txBox="1"/>
          <p:nvPr/>
        </p:nvSpPr>
        <p:spPr>
          <a:xfrm>
            <a:off x="410545" y="994167"/>
            <a:ext cx="1056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b="1" dirty="0"/>
              <a:t>Efficienza</a:t>
            </a:r>
            <a:r>
              <a:rPr lang="it-IT" sz="2000" dirty="0"/>
              <a:t> di risoluzione del problema di </a:t>
            </a:r>
            <a:r>
              <a:rPr lang="it-IT" sz="2000" b="1" i="1" dirty="0"/>
              <a:t>object detection</a:t>
            </a:r>
            <a:endParaRPr lang="it-IT" sz="2000" i="1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738C694-27D9-4F32-A132-C2E7082CB8FC}"/>
              </a:ext>
            </a:extLst>
          </p:cNvPr>
          <p:cNvSpPr txBox="1"/>
          <p:nvPr/>
        </p:nvSpPr>
        <p:spPr>
          <a:xfrm>
            <a:off x="410545" y="3959879"/>
            <a:ext cx="10476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000" dirty="0"/>
              <a:t>Guadagno complessivo di </a:t>
            </a:r>
            <a:r>
              <a:rPr lang="it-IT" sz="2000" b="1" dirty="0"/>
              <a:t>26 punti percentuali </a:t>
            </a:r>
            <a:r>
              <a:rPr lang="it-IT" sz="2000" dirty="0"/>
              <a:t>con il metodo innovativo di segmentazione automatica grazie ad un approccio basato sull’intero dominio dei dati a disposizione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A73A288E-29F0-4BF1-93DA-685BAC7B12D5}"/>
                  </a:ext>
                </a:extLst>
              </p:cNvPr>
              <p:cNvSpPr txBox="1"/>
              <p:nvPr/>
            </p:nvSpPr>
            <p:spPr>
              <a:xfrm>
                <a:off x="453509" y="4842543"/>
                <a:ext cx="1047632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𝑜𝑑</m:t>
                        </m:r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84 %</m:t>
                    </m:r>
                  </m:oMath>
                </a14:m>
                <a:r>
                  <a:rPr lang="it-IT" sz="2000" dirty="0"/>
                  <a:t> significa riuscire ragionevolmente a ritagliare, in media, le pinne di tutti gli esemplari avvistati in mare</a:t>
                </a:r>
              </a:p>
            </p:txBody>
          </p:sp>
        </mc:Choice>
        <mc:Fallback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A73A288E-29F0-4BF1-93DA-685BAC7B1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09" y="4842543"/>
                <a:ext cx="10476324" cy="707886"/>
              </a:xfrm>
              <a:prstGeom prst="rect">
                <a:avLst/>
              </a:prstGeom>
              <a:blipFill>
                <a:blip r:embed="rId4"/>
                <a:stretch>
                  <a:fillRect l="-524" t="-4274" r="-1163" b="-136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ella 3">
                <a:extLst>
                  <a:ext uri="{FF2B5EF4-FFF2-40B4-BE49-F238E27FC236}">
                    <a16:creationId xmlns:a16="http://schemas.microsoft.com/office/drawing/2014/main" id="{5706606F-06D5-4363-8D36-CFC178E649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4984832"/>
                  </p:ext>
                </p:extLst>
              </p:nvPr>
            </p:nvGraphicFramePr>
            <p:xfrm>
              <a:off x="2147409" y="2931446"/>
              <a:ext cx="8128000" cy="74168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214321182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4334369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dirty="0"/>
                            <a:t>Metodo Otsu</a:t>
                          </a:r>
                          <a:endParaRPr lang="it-IT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dirty="0"/>
                            <a:t>Metodo dei poliedri nello spazio Lab</a:t>
                          </a:r>
                          <a:endParaRPr lang="it-IT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75247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𝑜𝑑</m:t>
                                  </m:r>
                                </m:sub>
                              </m:s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58 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it-IT" sz="1800" dirty="0"/>
                            <a:t> </a:t>
                          </a:r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𝑜𝑑</m:t>
                                  </m:r>
                                </m:sub>
                              </m:s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84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%</m:t>
                              </m:r>
                            </m:oMath>
                          </a14:m>
                          <a:r>
                            <a:rPr lang="it-IT" sz="1800" dirty="0"/>
                            <a:t> </a:t>
                          </a:r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747377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ella 3">
                <a:extLst>
                  <a:ext uri="{FF2B5EF4-FFF2-40B4-BE49-F238E27FC236}">
                    <a16:creationId xmlns:a16="http://schemas.microsoft.com/office/drawing/2014/main" id="{5706606F-06D5-4363-8D36-CFC178E649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4984832"/>
                  </p:ext>
                </p:extLst>
              </p:nvPr>
            </p:nvGraphicFramePr>
            <p:xfrm>
              <a:off x="2147409" y="2931446"/>
              <a:ext cx="8128000" cy="74168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214321182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4334369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dirty="0"/>
                            <a:t>Metodo Otsu</a:t>
                          </a:r>
                          <a:endParaRPr lang="it-IT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b="0" dirty="0"/>
                            <a:t>Metodo dei poliedri nello spazio Lab</a:t>
                          </a:r>
                          <a:endParaRPr lang="it-IT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75247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5"/>
                          <a:stretch>
                            <a:fillRect t="-109836" r="-100150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109836" r="-150" b="-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7473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97648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EFA22-703B-40B0-AC55-A870EDF1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47" y="171773"/>
            <a:ext cx="10205993" cy="823220"/>
          </a:xfrm>
        </p:spPr>
        <p:txBody>
          <a:bodyPr>
            <a:normAutofit/>
          </a:bodyPr>
          <a:lstStyle/>
          <a:p>
            <a:r>
              <a:rPr lang="it-IT" sz="4000" dirty="0"/>
              <a:t>Filtraggio e ritaglio adattivo di regioni connesse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6ED79C0-8A4B-470C-8302-93A1AC1FA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75" y="171773"/>
            <a:ext cx="751421" cy="744287"/>
          </a:xfr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E8F10AB-E0C0-4718-A590-08A2668EDCC0}"/>
              </a:ext>
            </a:extLst>
          </p:cNvPr>
          <p:cNvCxnSpPr/>
          <p:nvPr/>
        </p:nvCxnSpPr>
        <p:spPr>
          <a:xfrm>
            <a:off x="410547" y="915094"/>
            <a:ext cx="105622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18BAC290-C029-4D2B-98BA-8EE1A96A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9596" y="6492873"/>
            <a:ext cx="2743200" cy="365125"/>
          </a:xfrm>
        </p:spPr>
        <p:txBody>
          <a:bodyPr/>
          <a:lstStyle/>
          <a:p>
            <a:fld id="{07EE06E7-2E0C-493F-9D14-81B16F0D7212}" type="slidenum">
              <a:rPr lang="it-IT" smtClean="0">
                <a:solidFill>
                  <a:schemeClr val="tx1"/>
                </a:solidFill>
              </a:rPr>
              <a:t>9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Segnaposto data 11">
            <a:extLst>
              <a:ext uri="{FF2B5EF4-FFF2-40B4-BE49-F238E27FC236}">
                <a16:creationId xmlns:a16="http://schemas.microsoft.com/office/drawing/2014/main" id="{D7B9923C-FF79-4A46-B1A8-44FC952E7F7E}"/>
              </a:ext>
            </a:extLst>
          </p:cNvPr>
          <p:cNvSpPr txBox="1">
            <a:spLocks/>
          </p:cNvSpPr>
          <p:nvPr/>
        </p:nvSpPr>
        <p:spPr>
          <a:xfrm>
            <a:off x="410547" y="64928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1"/>
                </a:solidFill>
              </a:rPr>
              <a:t>Gianvito Losapio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8B1850E-C1DB-4F01-990A-58F5ED5F2215}"/>
              </a:ext>
            </a:extLst>
          </p:cNvPr>
          <p:cNvSpPr txBox="1"/>
          <p:nvPr/>
        </p:nvSpPr>
        <p:spPr>
          <a:xfrm>
            <a:off x="410547" y="994993"/>
            <a:ext cx="1056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Miglioramento del risultato della segmentazione basato su: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50D4B2B-4B53-4833-B89F-D939C504F867}"/>
              </a:ext>
            </a:extLst>
          </p:cNvPr>
          <p:cNvSpPr txBox="1"/>
          <p:nvPr/>
        </p:nvSpPr>
        <p:spPr>
          <a:xfrm>
            <a:off x="698707" y="1395103"/>
            <a:ext cx="102740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it-IT" sz="2000" dirty="0"/>
              <a:t>Applicazione del filtro mediano per la riduzione del rumore «sale e pepe»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it-IT" sz="2000" dirty="0"/>
              <a:t>Filtraggio di regioni connesse sulla base di statistiche verosimili per una pinna dorsale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5AB442BF-E73C-4D6A-ACBC-37C9FC08F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03059" y="2209891"/>
            <a:ext cx="2563994" cy="1709329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CA09C4E-D1F8-4B7A-8E47-416FDED58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9882" y="2209891"/>
            <a:ext cx="2563993" cy="170932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A7009D1B-B9E8-4847-93DB-E03CB4299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70" y="2209891"/>
            <a:ext cx="2563994" cy="1709329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86E3A31-038D-48B6-A5F4-E5E4A2938542}"/>
              </a:ext>
            </a:extLst>
          </p:cNvPr>
          <p:cNvSpPr txBox="1"/>
          <p:nvPr/>
        </p:nvSpPr>
        <p:spPr>
          <a:xfrm>
            <a:off x="410547" y="4056015"/>
            <a:ext cx="10645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/>
              <a:t>Creazione di un algoritmo che consente di ottenere un ritaglio preciso in corrispondenza delle pinne a partire da precisi punti geometrici calcolati per ciascuna regione binaria («adattivo»)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C02B722B-6F15-4864-A076-7B5C54D199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08" y="4942511"/>
            <a:ext cx="2583036" cy="1299959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04AD9036-BCEC-4CD0-AE26-4D691EC60C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215" y="4830632"/>
            <a:ext cx="2743200" cy="152544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CF637191-5A48-43CE-90CB-1D6AB9BFEC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909" y="4828906"/>
            <a:ext cx="2871081" cy="1527171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916EBCA7-0F63-4B03-9A50-0199C96F3D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486" y="5192756"/>
            <a:ext cx="2515600" cy="7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479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3189</TotalTime>
  <Words>1227</Words>
  <Application>Microsoft Office PowerPoint</Application>
  <PresentationFormat>Widescreen</PresentationFormat>
  <Paragraphs>111</Paragraphs>
  <Slides>13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Wingdings</vt:lpstr>
      <vt:lpstr>Tema di Office</vt:lpstr>
      <vt:lpstr>Tecniche di Deep Learning e Object Detection per la foto-identificazione dei cetacei</vt:lpstr>
      <vt:lpstr>Outline</vt:lpstr>
      <vt:lpstr>Scopo del lavoro e interessi scientifici</vt:lpstr>
      <vt:lpstr>Problema</vt:lpstr>
      <vt:lpstr>Soluzioni proposte </vt:lpstr>
      <vt:lpstr>Segmentazione: poliedri nello spazio Lab</vt:lpstr>
      <vt:lpstr>Segmentazione: analisi qualitativa</vt:lpstr>
      <vt:lpstr>Segmentazione: analisi quantitativa</vt:lpstr>
      <vt:lpstr>Filtraggio e ritaglio adattivo di regioni connesse</vt:lpstr>
      <vt:lpstr>Classificazione: rete neurale convoluzionale</vt:lpstr>
      <vt:lpstr>Classificazione: rete neurale convoluzionale</vt:lpstr>
      <vt:lpstr>Classificazione: rete neurale convoluzionale</vt:lpstr>
      <vt:lpstr>Conclusioni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Tecniche di Deep Learning per lo studio dei cetacei nel Golfo di Taranto</dc:title>
  <dc:creator>Gianvito</dc:creator>
  <cp:lastModifiedBy>LOSAPIO GIANVITO</cp:lastModifiedBy>
  <cp:revision>188</cp:revision>
  <dcterms:created xsi:type="dcterms:W3CDTF">2019-06-08T14:33:00Z</dcterms:created>
  <dcterms:modified xsi:type="dcterms:W3CDTF">2019-10-09T20:42:45Z</dcterms:modified>
</cp:coreProperties>
</file>